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Corsiva" charset="0"/>
      <p:regular r:id="rId50"/>
      <p:bold r:id="rId51"/>
      <p:italic r:id="rId52"/>
      <p:boldItalic r:id="rId53"/>
    </p:embeddedFont>
    <p:embeddedFont>
      <p:font typeface="Verdana"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D04D4D6-052A-43DB-8696-8A0608D752E4}">
  <a:tblStyle styleId="{7D04D4D6-052A-43DB-8696-8A0608D752E4}"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1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1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8: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2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3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3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4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4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4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4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9" name="Google Shape;72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4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453" name="Google Shape;4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l-GR"/>
              <a:pPr marL="0" lvl="0" indent="0" algn="l" rtl="0">
                <a:lnSpc>
                  <a:spcPct val="100000"/>
                </a:lnSpc>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67"/>
        <p:cNvGrpSpPr/>
        <p:nvPr/>
      </p:nvGrpSpPr>
      <p:grpSpPr>
        <a:xfrm>
          <a:off x="0" y="0"/>
          <a:ext cx="0" cy="0"/>
          <a:chOff x="0" y="0"/>
          <a:chExt cx="0" cy="0"/>
        </a:xfrm>
      </p:grpSpPr>
      <p:grpSp>
        <p:nvGrpSpPr>
          <p:cNvPr id="68" name="Google Shape;68;p2"/>
          <p:cNvGrpSpPr/>
          <p:nvPr/>
        </p:nvGrpSpPr>
        <p:grpSpPr>
          <a:xfrm>
            <a:off x="-1" y="0"/>
            <a:ext cx="12192002" cy="6858000"/>
            <a:chOff x="-1" y="0"/>
            <a:chExt cx="12192002" cy="6858000"/>
          </a:xfrm>
        </p:grpSpPr>
        <p:cxnSp>
          <p:nvCxnSpPr>
            <p:cNvPr id="69" name="Google Shape;69;p2"/>
            <p:cNvCxnSpPr/>
            <p:nvPr/>
          </p:nvCxnSpPr>
          <p:spPr>
            <a:xfrm>
              <a:off x="610194"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0" name="Google Shape;70;p2"/>
            <p:cNvCxnSpPr/>
            <p:nvPr/>
          </p:nvCxnSpPr>
          <p:spPr>
            <a:xfrm>
              <a:off x="1829332"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1" name="Google Shape;71;p2"/>
            <p:cNvCxnSpPr/>
            <p:nvPr/>
          </p:nvCxnSpPr>
          <p:spPr>
            <a:xfrm>
              <a:off x="3048470"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2" name="Google Shape;72;p2"/>
            <p:cNvCxnSpPr/>
            <p:nvPr/>
          </p:nvCxnSpPr>
          <p:spPr>
            <a:xfrm>
              <a:off x="4267608"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3" name="Google Shape;73;p2"/>
            <p:cNvCxnSpPr/>
            <p:nvPr/>
          </p:nvCxnSpPr>
          <p:spPr>
            <a:xfrm>
              <a:off x="5486746"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4" name="Google Shape;74;p2"/>
            <p:cNvCxnSpPr/>
            <p:nvPr/>
          </p:nvCxnSpPr>
          <p:spPr>
            <a:xfrm>
              <a:off x="6705884"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5" name="Google Shape;75;p2"/>
            <p:cNvCxnSpPr/>
            <p:nvPr/>
          </p:nvCxnSpPr>
          <p:spPr>
            <a:xfrm>
              <a:off x="7925022"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6" name="Google Shape;76;p2"/>
            <p:cNvCxnSpPr/>
            <p:nvPr/>
          </p:nvCxnSpPr>
          <p:spPr>
            <a:xfrm>
              <a:off x="9144160"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7" name="Google Shape;77;p2"/>
            <p:cNvCxnSpPr/>
            <p:nvPr/>
          </p:nvCxnSpPr>
          <p:spPr>
            <a:xfrm>
              <a:off x="10363298"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8" name="Google Shape;78;p2"/>
            <p:cNvCxnSpPr/>
            <p:nvPr/>
          </p:nvCxnSpPr>
          <p:spPr>
            <a:xfrm>
              <a:off x="11582436" y="0"/>
              <a:ext cx="0"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79" name="Google Shape;79;p2"/>
            <p:cNvCxnSpPr/>
            <p:nvPr/>
          </p:nvCxnSpPr>
          <p:spPr>
            <a:xfrm>
              <a:off x="2819" y="386485"/>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0" name="Google Shape;80;p2"/>
            <p:cNvCxnSpPr/>
            <p:nvPr/>
          </p:nvCxnSpPr>
          <p:spPr>
            <a:xfrm>
              <a:off x="2819" y="1611181"/>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1" name="Google Shape;81;p2"/>
            <p:cNvCxnSpPr/>
            <p:nvPr/>
          </p:nvCxnSpPr>
          <p:spPr>
            <a:xfrm>
              <a:off x="2819" y="2835877"/>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2" name="Google Shape;82;p2"/>
            <p:cNvCxnSpPr/>
            <p:nvPr/>
          </p:nvCxnSpPr>
          <p:spPr>
            <a:xfrm>
              <a:off x="2819" y="4060573"/>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3" name="Google Shape;83;p2"/>
            <p:cNvCxnSpPr/>
            <p:nvPr/>
          </p:nvCxnSpPr>
          <p:spPr>
            <a:xfrm>
              <a:off x="2819" y="5285269"/>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4" name="Google Shape;84;p2"/>
            <p:cNvCxnSpPr/>
            <p:nvPr/>
          </p:nvCxnSpPr>
          <p:spPr>
            <a:xfrm>
              <a:off x="2819" y="6509965"/>
              <a:ext cx="12188952" cy="0"/>
            </a:xfrm>
            <a:prstGeom prst="straightConnector1">
              <a:avLst/>
            </a:prstGeom>
            <a:noFill/>
            <a:ln w="9525" cap="flat" cmpd="sng">
              <a:solidFill>
                <a:srgbClr val="D8D8D8">
                  <a:alpha val="34509"/>
                </a:srgbClr>
              </a:solidFill>
              <a:prstDash val="solid"/>
              <a:miter lim="800000"/>
              <a:headEnd type="none" w="sm" len="sm"/>
              <a:tailEnd type="none" w="sm" len="sm"/>
            </a:ln>
          </p:spPr>
        </p:cxnSp>
        <p:grpSp>
          <p:nvGrpSpPr>
            <p:cNvPr id="85" name="Google Shape;85;p2"/>
            <p:cNvGrpSpPr/>
            <p:nvPr/>
          </p:nvGrpSpPr>
          <p:grpSpPr>
            <a:xfrm>
              <a:off x="-1" y="0"/>
              <a:ext cx="12192001" cy="6858000"/>
              <a:chOff x="-1" y="0"/>
              <a:chExt cx="12192001" cy="6858000"/>
            </a:xfrm>
          </p:grpSpPr>
          <p:cxnSp>
            <p:nvCxnSpPr>
              <p:cNvPr id="86" name="Google Shape;86;p2"/>
              <p:cNvCxnSpPr/>
              <p:nvPr/>
            </p:nvCxnSpPr>
            <p:spPr>
              <a:xfrm>
                <a:off x="225425"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7" name="Google Shape;87;p2"/>
              <p:cNvCxnSpPr/>
              <p:nvPr/>
            </p:nvCxnSpPr>
            <p:spPr>
              <a:xfrm>
                <a:off x="1449154"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8" name="Google Shape;88;p2"/>
              <p:cNvCxnSpPr/>
              <p:nvPr/>
            </p:nvCxnSpPr>
            <p:spPr>
              <a:xfrm>
                <a:off x="2665982"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89" name="Google Shape;89;p2"/>
              <p:cNvCxnSpPr/>
              <p:nvPr/>
            </p:nvCxnSpPr>
            <p:spPr>
              <a:xfrm>
                <a:off x="3885119"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0" name="Google Shape;90;p2"/>
              <p:cNvCxnSpPr/>
              <p:nvPr/>
            </p:nvCxnSpPr>
            <p:spPr>
              <a:xfrm>
                <a:off x="5106502"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grpSp>
            <p:nvGrpSpPr>
              <p:cNvPr id="91" name="Google Shape;91;p2"/>
              <p:cNvGrpSpPr/>
              <p:nvPr/>
            </p:nvGrpSpPr>
            <p:grpSpPr>
              <a:xfrm>
                <a:off x="6327885" y="0"/>
                <a:ext cx="5864115" cy="5898673"/>
                <a:chOff x="6327885" y="0"/>
                <a:chExt cx="5864115" cy="5898673"/>
              </a:xfrm>
            </p:grpSpPr>
            <p:cxnSp>
              <p:nvCxnSpPr>
                <p:cNvPr id="92" name="Google Shape;92;p2"/>
                <p:cNvCxnSpPr/>
                <p:nvPr/>
              </p:nvCxnSpPr>
              <p:spPr>
                <a:xfrm>
                  <a:off x="6327885" y="0"/>
                  <a:ext cx="5864115" cy="5898673"/>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3" name="Google Shape;93;p2"/>
                <p:cNvCxnSpPr/>
                <p:nvPr/>
              </p:nvCxnSpPr>
              <p:spPr>
                <a:xfrm>
                  <a:off x="7549268" y="0"/>
                  <a:ext cx="4642732" cy="4672425"/>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4" name="Google Shape;94;p2"/>
                <p:cNvCxnSpPr/>
                <p:nvPr/>
              </p:nvCxnSpPr>
              <p:spPr>
                <a:xfrm>
                  <a:off x="8772997" y="0"/>
                  <a:ext cx="3419003" cy="345674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5" name="Google Shape;95;p2"/>
                <p:cNvCxnSpPr/>
                <p:nvPr/>
              </p:nvCxnSpPr>
              <p:spPr>
                <a:xfrm>
                  <a:off x="9982200" y="0"/>
                  <a:ext cx="2209800" cy="222646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6" name="Google Shape;96;p2"/>
                <p:cNvCxnSpPr/>
                <p:nvPr/>
              </p:nvCxnSpPr>
              <p:spPr>
                <a:xfrm>
                  <a:off x="11199019" y="0"/>
                  <a:ext cx="992981" cy="1002506"/>
                </a:xfrm>
                <a:prstGeom prst="straightConnector1">
                  <a:avLst/>
                </a:prstGeom>
                <a:noFill/>
                <a:ln w="9525" cap="flat" cmpd="sng">
                  <a:solidFill>
                    <a:srgbClr val="D8D8D8">
                      <a:alpha val="34509"/>
                    </a:srgbClr>
                  </a:solidFill>
                  <a:prstDash val="solid"/>
                  <a:miter lim="800000"/>
                  <a:headEnd type="none" w="sm" len="sm"/>
                  <a:tailEnd type="none" w="sm" len="sm"/>
                </a:ln>
              </p:spPr>
            </p:cxnSp>
          </p:grpSp>
          <p:cxnSp>
            <p:nvCxnSpPr>
              <p:cNvPr id="97" name="Google Shape;97;p2"/>
              <p:cNvCxnSpPr/>
              <p:nvPr/>
            </p:nvCxnSpPr>
            <p:spPr>
              <a:xfrm rot="10800000">
                <a:off x="-1" y="1012053"/>
                <a:ext cx="5828811" cy="5845945"/>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8" name="Google Shape;98;p2"/>
              <p:cNvCxnSpPr/>
              <p:nvPr/>
            </p:nvCxnSpPr>
            <p:spPr>
              <a:xfrm rot="10800000">
                <a:off x="-1" y="2227340"/>
                <a:ext cx="4614781" cy="4630658"/>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99" name="Google Shape;99;p2"/>
              <p:cNvCxnSpPr/>
              <p:nvPr/>
            </p:nvCxnSpPr>
            <p:spPr>
              <a:xfrm rot="10800000">
                <a:off x="-1" y="3432149"/>
                <a:ext cx="3398419" cy="342584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0" name="Google Shape;100;p2"/>
              <p:cNvCxnSpPr/>
              <p:nvPr/>
            </p:nvCxnSpPr>
            <p:spPr>
              <a:xfrm rot="10800000">
                <a:off x="-1" y="4651431"/>
                <a:ext cx="2196496" cy="2206567"/>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1" name="Google Shape;101;p2"/>
              <p:cNvCxnSpPr/>
              <p:nvPr/>
            </p:nvCxnSpPr>
            <p:spPr>
              <a:xfrm rot="10800000">
                <a:off x="-1" y="5864453"/>
                <a:ext cx="987003" cy="993545"/>
              </a:xfrm>
              <a:prstGeom prst="straightConnector1">
                <a:avLst/>
              </a:prstGeom>
              <a:noFill/>
              <a:ln w="9525" cap="flat" cmpd="sng">
                <a:solidFill>
                  <a:srgbClr val="D8D8D8">
                    <a:alpha val="34509"/>
                  </a:srgbClr>
                </a:solidFill>
                <a:prstDash val="solid"/>
                <a:miter lim="800000"/>
                <a:headEnd type="none" w="sm" len="sm"/>
                <a:tailEnd type="none" w="sm" len="sm"/>
              </a:ln>
            </p:spPr>
          </p:cxnSp>
        </p:grpSp>
        <p:grpSp>
          <p:nvGrpSpPr>
            <p:cNvPr id="102" name="Google Shape;102;p2"/>
            <p:cNvGrpSpPr/>
            <p:nvPr/>
          </p:nvGrpSpPr>
          <p:grpSpPr>
            <a:xfrm flipH="1">
              <a:off x="0" y="0"/>
              <a:ext cx="12192001" cy="6858000"/>
              <a:chOff x="-1" y="0"/>
              <a:chExt cx="12192001" cy="6858000"/>
            </a:xfrm>
          </p:grpSpPr>
          <p:cxnSp>
            <p:nvCxnSpPr>
              <p:cNvPr id="103" name="Google Shape;103;p2"/>
              <p:cNvCxnSpPr/>
              <p:nvPr/>
            </p:nvCxnSpPr>
            <p:spPr>
              <a:xfrm>
                <a:off x="225425"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4" name="Google Shape;104;p2"/>
              <p:cNvCxnSpPr/>
              <p:nvPr/>
            </p:nvCxnSpPr>
            <p:spPr>
              <a:xfrm>
                <a:off x="1449154"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5" name="Google Shape;105;p2"/>
              <p:cNvCxnSpPr/>
              <p:nvPr/>
            </p:nvCxnSpPr>
            <p:spPr>
              <a:xfrm>
                <a:off x="2665982"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6" name="Google Shape;106;p2"/>
              <p:cNvCxnSpPr/>
              <p:nvPr/>
            </p:nvCxnSpPr>
            <p:spPr>
              <a:xfrm>
                <a:off x="3885119"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07" name="Google Shape;107;p2"/>
              <p:cNvCxnSpPr/>
              <p:nvPr/>
            </p:nvCxnSpPr>
            <p:spPr>
              <a:xfrm>
                <a:off x="5150644" y="0"/>
                <a:ext cx="6815931" cy="6858000"/>
              </a:xfrm>
              <a:prstGeom prst="straightConnector1">
                <a:avLst/>
              </a:prstGeom>
              <a:noFill/>
              <a:ln w="9525" cap="flat" cmpd="sng">
                <a:solidFill>
                  <a:srgbClr val="D8D8D8">
                    <a:alpha val="34509"/>
                  </a:srgbClr>
                </a:solidFill>
                <a:prstDash val="solid"/>
                <a:miter lim="800000"/>
                <a:headEnd type="none" w="sm" len="sm"/>
                <a:tailEnd type="none" w="sm" len="sm"/>
              </a:ln>
            </p:spPr>
          </p:cxnSp>
          <p:grpSp>
            <p:nvGrpSpPr>
              <p:cNvPr id="108" name="Google Shape;108;p2"/>
              <p:cNvGrpSpPr/>
              <p:nvPr/>
            </p:nvGrpSpPr>
            <p:grpSpPr>
              <a:xfrm>
                <a:off x="6327885" y="0"/>
                <a:ext cx="5864115" cy="5898673"/>
                <a:chOff x="6327885" y="0"/>
                <a:chExt cx="5864115" cy="5898673"/>
              </a:xfrm>
            </p:grpSpPr>
            <p:cxnSp>
              <p:nvCxnSpPr>
                <p:cNvPr id="109" name="Google Shape;109;p2"/>
                <p:cNvCxnSpPr/>
                <p:nvPr/>
              </p:nvCxnSpPr>
              <p:spPr>
                <a:xfrm>
                  <a:off x="6327885" y="0"/>
                  <a:ext cx="5864115" cy="5898673"/>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0" name="Google Shape;110;p2"/>
                <p:cNvCxnSpPr/>
                <p:nvPr/>
              </p:nvCxnSpPr>
              <p:spPr>
                <a:xfrm>
                  <a:off x="7549268" y="0"/>
                  <a:ext cx="4642732" cy="4672425"/>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1" name="Google Shape;111;p2"/>
                <p:cNvCxnSpPr/>
                <p:nvPr/>
              </p:nvCxnSpPr>
              <p:spPr>
                <a:xfrm>
                  <a:off x="8772997" y="0"/>
                  <a:ext cx="3419003" cy="345674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2" name="Google Shape;112;p2"/>
                <p:cNvCxnSpPr/>
                <p:nvPr/>
              </p:nvCxnSpPr>
              <p:spPr>
                <a:xfrm>
                  <a:off x="9982200" y="0"/>
                  <a:ext cx="2209800" cy="222646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3" name="Google Shape;113;p2"/>
                <p:cNvCxnSpPr/>
                <p:nvPr/>
              </p:nvCxnSpPr>
              <p:spPr>
                <a:xfrm>
                  <a:off x="11199019" y="0"/>
                  <a:ext cx="992981" cy="1002506"/>
                </a:xfrm>
                <a:prstGeom prst="straightConnector1">
                  <a:avLst/>
                </a:prstGeom>
                <a:noFill/>
                <a:ln w="9525" cap="flat" cmpd="sng">
                  <a:solidFill>
                    <a:srgbClr val="D8D8D8">
                      <a:alpha val="34509"/>
                    </a:srgbClr>
                  </a:solidFill>
                  <a:prstDash val="solid"/>
                  <a:miter lim="800000"/>
                  <a:headEnd type="none" w="sm" len="sm"/>
                  <a:tailEnd type="none" w="sm" len="sm"/>
                </a:ln>
              </p:spPr>
            </p:cxnSp>
          </p:grpSp>
          <p:cxnSp>
            <p:nvCxnSpPr>
              <p:cNvPr id="114" name="Google Shape;114;p2"/>
              <p:cNvCxnSpPr/>
              <p:nvPr/>
            </p:nvCxnSpPr>
            <p:spPr>
              <a:xfrm rot="10800000">
                <a:off x="-1" y="1012053"/>
                <a:ext cx="5828811" cy="5845945"/>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5" name="Google Shape;115;p2"/>
              <p:cNvCxnSpPr/>
              <p:nvPr/>
            </p:nvCxnSpPr>
            <p:spPr>
              <a:xfrm rot="10800000">
                <a:off x="-1" y="2227340"/>
                <a:ext cx="4614781" cy="4630658"/>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6" name="Google Shape;116;p2"/>
              <p:cNvCxnSpPr/>
              <p:nvPr/>
            </p:nvCxnSpPr>
            <p:spPr>
              <a:xfrm rot="10800000">
                <a:off x="-1" y="3432149"/>
                <a:ext cx="3398419" cy="3425849"/>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7" name="Google Shape;117;p2"/>
              <p:cNvCxnSpPr/>
              <p:nvPr/>
            </p:nvCxnSpPr>
            <p:spPr>
              <a:xfrm rot="10800000">
                <a:off x="-1" y="4651431"/>
                <a:ext cx="2196496" cy="2206567"/>
              </a:xfrm>
              <a:prstGeom prst="straightConnector1">
                <a:avLst/>
              </a:prstGeom>
              <a:noFill/>
              <a:ln w="9525" cap="flat" cmpd="sng">
                <a:solidFill>
                  <a:srgbClr val="D8D8D8">
                    <a:alpha val="34509"/>
                  </a:srgbClr>
                </a:solidFill>
                <a:prstDash val="solid"/>
                <a:miter lim="800000"/>
                <a:headEnd type="none" w="sm" len="sm"/>
                <a:tailEnd type="none" w="sm" len="sm"/>
              </a:ln>
            </p:spPr>
          </p:cxnSp>
          <p:cxnSp>
            <p:nvCxnSpPr>
              <p:cNvPr id="118" name="Google Shape;118;p2"/>
              <p:cNvCxnSpPr/>
              <p:nvPr/>
            </p:nvCxnSpPr>
            <p:spPr>
              <a:xfrm rot="10800000">
                <a:off x="-1" y="5864453"/>
                <a:ext cx="987003" cy="993545"/>
              </a:xfrm>
              <a:prstGeom prst="straightConnector1">
                <a:avLst/>
              </a:prstGeom>
              <a:noFill/>
              <a:ln w="9525" cap="flat" cmpd="sng">
                <a:solidFill>
                  <a:srgbClr val="D8D8D8">
                    <a:alpha val="34509"/>
                  </a:srgbClr>
                </a:solidFill>
                <a:prstDash val="solid"/>
                <a:miter lim="800000"/>
                <a:headEnd type="none" w="sm" len="sm"/>
                <a:tailEnd type="none" w="sm" len="sm"/>
              </a:ln>
            </p:spPr>
          </p:cxnSp>
        </p:grpSp>
      </p:grpSp>
      <p:sp>
        <p:nvSpPr>
          <p:cNvPr id="119" name="Google Shape;119;p2"/>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381"/>
        <p:cNvGrpSpPr/>
        <p:nvPr/>
      </p:nvGrpSpPr>
      <p:grpSpPr>
        <a:xfrm>
          <a:off x="0" y="0"/>
          <a:ext cx="0" cy="0"/>
          <a:chOff x="0" y="0"/>
          <a:chExt cx="0" cy="0"/>
        </a:xfrm>
      </p:grpSpPr>
      <p:sp>
        <p:nvSpPr>
          <p:cNvPr id="382" name="Google Shape;382;p11"/>
          <p:cNvSpPr txBox="1">
            <a:spLocks noGrp="1"/>
          </p:cNvSpPr>
          <p:nvPr>
            <p:ph type="title"/>
          </p:nvPr>
        </p:nvSpPr>
        <p:spPr>
          <a:xfrm rot="5400000">
            <a:off x="7402286" y="2296884"/>
            <a:ext cx="5301343" cy="16872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11"/>
          <p:cNvSpPr txBox="1">
            <a:spLocks noGrp="1"/>
          </p:cNvSpPr>
          <p:nvPr>
            <p:ph type="body" idx="1"/>
          </p:nvPr>
        </p:nvSpPr>
        <p:spPr>
          <a:xfrm rot="5400000">
            <a:off x="2438399" y="-653145"/>
            <a:ext cx="5301343" cy="75873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84" name="Google Shape;384;p1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1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1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125" name="Google Shape;125;p3"/>
          <p:cNvSpPr txBox="1">
            <a:spLocks noGrp="1"/>
          </p:cNvSpPr>
          <p:nvPr>
            <p:ph type="ftr" idx="11"/>
          </p:nvPr>
        </p:nvSpPr>
        <p:spPr>
          <a:xfrm>
            <a:off x="609601" y="6289679"/>
            <a:ext cx="2684661"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pic>
        <p:nvPicPr>
          <p:cNvPr id="128" name="Google Shape;128;p3"/>
          <p:cNvPicPr preferRelativeResize="0"/>
          <p:nvPr/>
        </p:nvPicPr>
        <p:blipFill rotWithShape="1">
          <a:blip r:embed="rId2">
            <a:alphaModFix/>
          </a:blip>
          <a:srcRect/>
          <a:stretch/>
        </p:blipFill>
        <p:spPr>
          <a:xfrm>
            <a:off x="7046495" y="6250812"/>
            <a:ext cx="1476375" cy="522605"/>
          </a:xfrm>
          <a:prstGeom prst="rect">
            <a:avLst/>
          </a:prstGeom>
          <a:noFill/>
          <a:ln>
            <a:noFill/>
          </a:ln>
        </p:spPr>
      </p:pic>
      <p:pic>
        <p:nvPicPr>
          <p:cNvPr id="129" name="Google Shape;129;p3"/>
          <p:cNvPicPr preferRelativeResize="0"/>
          <p:nvPr/>
        </p:nvPicPr>
        <p:blipFill rotWithShape="1">
          <a:blip r:embed="rId3">
            <a:alphaModFix/>
          </a:blip>
          <a:srcRect/>
          <a:stretch/>
        </p:blipFill>
        <p:spPr>
          <a:xfrm>
            <a:off x="3253337" y="6262779"/>
            <a:ext cx="2075180" cy="525780"/>
          </a:xfrm>
          <a:prstGeom prst="rect">
            <a:avLst/>
          </a:prstGeom>
          <a:noFill/>
          <a:ln>
            <a:noFill/>
          </a:ln>
        </p:spPr>
      </p:pic>
      <p:pic>
        <p:nvPicPr>
          <p:cNvPr id="130" name="Google Shape;130;p3"/>
          <p:cNvPicPr preferRelativeResize="0"/>
          <p:nvPr/>
        </p:nvPicPr>
        <p:blipFill rotWithShape="1">
          <a:blip r:embed="rId4">
            <a:alphaModFix/>
          </a:blip>
          <a:srcRect/>
          <a:stretch/>
        </p:blipFill>
        <p:spPr>
          <a:xfrm>
            <a:off x="5786898" y="6188853"/>
            <a:ext cx="625581" cy="625581"/>
          </a:xfrm>
          <a:prstGeom prst="rect">
            <a:avLst/>
          </a:prstGeom>
          <a:noFill/>
          <a:ln>
            <a:noFill/>
          </a:ln>
        </p:spPr>
      </p:pic>
      <p:sp>
        <p:nvSpPr>
          <p:cNvPr id="131" name="Google Shape;131;p3"/>
          <p:cNvSpPr/>
          <p:nvPr/>
        </p:nvSpPr>
        <p:spPr>
          <a:xfrm>
            <a:off x="733926" y="1025916"/>
            <a:ext cx="10479506" cy="60157"/>
          </a:xfrm>
          <a:prstGeom prst="rect">
            <a:avLst/>
          </a:prstGeom>
          <a:solidFill>
            <a:schemeClr val="accent1"/>
          </a:solidFill>
          <a:ln w="25400" cap="flat" cmpd="sng">
            <a:solidFill>
              <a:srgbClr val="9841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Κενό" type="blank">
  <p:cSld name="BLANK">
    <p:spTree>
      <p:nvGrpSpPr>
        <p:cNvPr id="1" name="Shape 132"/>
        <p:cNvGrpSpPr/>
        <p:nvPr/>
      </p:nvGrpSpPr>
      <p:grpSpPr>
        <a:xfrm>
          <a:off x="0" y="0"/>
          <a:ext cx="0" cy="0"/>
          <a:chOff x="0" y="0"/>
          <a:chExt cx="0" cy="0"/>
        </a:xfrm>
      </p:grpSpPr>
      <p:grpSp>
        <p:nvGrpSpPr>
          <p:cNvPr id="133" name="Google Shape;133;p4"/>
          <p:cNvGrpSpPr/>
          <p:nvPr/>
        </p:nvGrpSpPr>
        <p:grpSpPr>
          <a:xfrm>
            <a:off x="-1" y="0"/>
            <a:ext cx="12192002" cy="6858000"/>
            <a:chOff x="-1" y="0"/>
            <a:chExt cx="12192002" cy="6858000"/>
          </a:xfrm>
        </p:grpSpPr>
        <p:cxnSp>
          <p:nvCxnSpPr>
            <p:cNvPr id="134" name="Google Shape;134;p4"/>
            <p:cNvCxnSpPr/>
            <p:nvPr/>
          </p:nvCxnSpPr>
          <p:spPr>
            <a:xfrm>
              <a:off x="610194"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35" name="Google Shape;135;p4"/>
            <p:cNvCxnSpPr/>
            <p:nvPr/>
          </p:nvCxnSpPr>
          <p:spPr>
            <a:xfrm>
              <a:off x="1829332"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36" name="Google Shape;136;p4"/>
            <p:cNvCxnSpPr/>
            <p:nvPr/>
          </p:nvCxnSpPr>
          <p:spPr>
            <a:xfrm>
              <a:off x="3048470"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37" name="Google Shape;137;p4"/>
            <p:cNvCxnSpPr/>
            <p:nvPr/>
          </p:nvCxnSpPr>
          <p:spPr>
            <a:xfrm>
              <a:off x="4267608"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38" name="Google Shape;138;p4"/>
            <p:cNvCxnSpPr/>
            <p:nvPr/>
          </p:nvCxnSpPr>
          <p:spPr>
            <a:xfrm>
              <a:off x="5486746"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39" name="Google Shape;139;p4"/>
            <p:cNvCxnSpPr/>
            <p:nvPr/>
          </p:nvCxnSpPr>
          <p:spPr>
            <a:xfrm>
              <a:off x="6705884"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0" name="Google Shape;140;p4"/>
            <p:cNvCxnSpPr/>
            <p:nvPr/>
          </p:nvCxnSpPr>
          <p:spPr>
            <a:xfrm>
              <a:off x="7925022"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1" name="Google Shape;141;p4"/>
            <p:cNvCxnSpPr/>
            <p:nvPr/>
          </p:nvCxnSpPr>
          <p:spPr>
            <a:xfrm>
              <a:off x="9144160"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2" name="Google Shape;142;p4"/>
            <p:cNvCxnSpPr/>
            <p:nvPr/>
          </p:nvCxnSpPr>
          <p:spPr>
            <a:xfrm>
              <a:off x="10363298"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3" name="Google Shape;143;p4"/>
            <p:cNvCxnSpPr/>
            <p:nvPr/>
          </p:nvCxnSpPr>
          <p:spPr>
            <a:xfrm>
              <a:off x="11582436" y="0"/>
              <a:ext cx="0"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4" name="Google Shape;144;p4"/>
            <p:cNvCxnSpPr/>
            <p:nvPr/>
          </p:nvCxnSpPr>
          <p:spPr>
            <a:xfrm>
              <a:off x="2819" y="386485"/>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5" name="Google Shape;145;p4"/>
            <p:cNvCxnSpPr/>
            <p:nvPr/>
          </p:nvCxnSpPr>
          <p:spPr>
            <a:xfrm>
              <a:off x="2819" y="1611181"/>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6" name="Google Shape;146;p4"/>
            <p:cNvCxnSpPr/>
            <p:nvPr/>
          </p:nvCxnSpPr>
          <p:spPr>
            <a:xfrm>
              <a:off x="2819" y="2835877"/>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7" name="Google Shape;147;p4"/>
            <p:cNvCxnSpPr/>
            <p:nvPr/>
          </p:nvCxnSpPr>
          <p:spPr>
            <a:xfrm>
              <a:off x="2819" y="4060573"/>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8" name="Google Shape;148;p4"/>
            <p:cNvCxnSpPr/>
            <p:nvPr/>
          </p:nvCxnSpPr>
          <p:spPr>
            <a:xfrm>
              <a:off x="2819" y="5285269"/>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49" name="Google Shape;149;p4"/>
            <p:cNvCxnSpPr/>
            <p:nvPr/>
          </p:nvCxnSpPr>
          <p:spPr>
            <a:xfrm>
              <a:off x="2819" y="6509965"/>
              <a:ext cx="12188952" cy="0"/>
            </a:xfrm>
            <a:prstGeom prst="straightConnector1">
              <a:avLst/>
            </a:prstGeom>
            <a:noFill/>
            <a:ln w="9525" cap="flat" cmpd="sng">
              <a:solidFill>
                <a:srgbClr val="D8D8D8">
                  <a:alpha val="29411"/>
                </a:srgbClr>
              </a:solidFill>
              <a:prstDash val="solid"/>
              <a:miter lim="800000"/>
              <a:headEnd type="none" w="sm" len="sm"/>
              <a:tailEnd type="none" w="sm" len="sm"/>
            </a:ln>
          </p:spPr>
        </p:cxnSp>
        <p:grpSp>
          <p:nvGrpSpPr>
            <p:cNvPr id="150" name="Google Shape;150;p4"/>
            <p:cNvGrpSpPr/>
            <p:nvPr/>
          </p:nvGrpSpPr>
          <p:grpSpPr>
            <a:xfrm>
              <a:off x="-1" y="0"/>
              <a:ext cx="12192001" cy="6858000"/>
              <a:chOff x="-1" y="0"/>
              <a:chExt cx="12192001" cy="6858000"/>
            </a:xfrm>
          </p:grpSpPr>
          <p:cxnSp>
            <p:nvCxnSpPr>
              <p:cNvPr id="151" name="Google Shape;151;p4"/>
              <p:cNvCxnSpPr/>
              <p:nvPr/>
            </p:nvCxnSpPr>
            <p:spPr>
              <a:xfrm>
                <a:off x="225425"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2" name="Google Shape;152;p4"/>
              <p:cNvCxnSpPr/>
              <p:nvPr/>
            </p:nvCxnSpPr>
            <p:spPr>
              <a:xfrm>
                <a:off x="1449154"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3" name="Google Shape;153;p4"/>
              <p:cNvCxnSpPr/>
              <p:nvPr/>
            </p:nvCxnSpPr>
            <p:spPr>
              <a:xfrm>
                <a:off x="2665982"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4" name="Google Shape;154;p4"/>
              <p:cNvCxnSpPr/>
              <p:nvPr/>
            </p:nvCxnSpPr>
            <p:spPr>
              <a:xfrm>
                <a:off x="3885119"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5" name="Google Shape;155;p4"/>
              <p:cNvCxnSpPr/>
              <p:nvPr/>
            </p:nvCxnSpPr>
            <p:spPr>
              <a:xfrm>
                <a:off x="5106502"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grpSp>
            <p:nvGrpSpPr>
              <p:cNvPr id="156" name="Google Shape;156;p4"/>
              <p:cNvGrpSpPr/>
              <p:nvPr/>
            </p:nvGrpSpPr>
            <p:grpSpPr>
              <a:xfrm>
                <a:off x="6327885" y="0"/>
                <a:ext cx="5864115" cy="5898673"/>
                <a:chOff x="6327885" y="0"/>
                <a:chExt cx="5864115" cy="5898673"/>
              </a:xfrm>
            </p:grpSpPr>
            <p:cxnSp>
              <p:nvCxnSpPr>
                <p:cNvPr id="157" name="Google Shape;157;p4"/>
                <p:cNvCxnSpPr/>
                <p:nvPr/>
              </p:nvCxnSpPr>
              <p:spPr>
                <a:xfrm>
                  <a:off x="6327885" y="0"/>
                  <a:ext cx="5864115" cy="5898673"/>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8" name="Google Shape;158;p4"/>
                <p:cNvCxnSpPr/>
                <p:nvPr/>
              </p:nvCxnSpPr>
              <p:spPr>
                <a:xfrm>
                  <a:off x="7549268" y="0"/>
                  <a:ext cx="4642732" cy="4672425"/>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59" name="Google Shape;159;p4"/>
                <p:cNvCxnSpPr/>
                <p:nvPr/>
              </p:nvCxnSpPr>
              <p:spPr>
                <a:xfrm>
                  <a:off x="8772997" y="0"/>
                  <a:ext cx="3419003" cy="345674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0" name="Google Shape;160;p4"/>
                <p:cNvCxnSpPr/>
                <p:nvPr/>
              </p:nvCxnSpPr>
              <p:spPr>
                <a:xfrm>
                  <a:off x="9982200" y="0"/>
                  <a:ext cx="2209800" cy="222646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1" name="Google Shape;161;p4"/>
                <p:cNvCxnSpPr/>
                <p:nvPr/>
              </p:nvCxnSpPr>
              <p:spPr>
                <a:xfrm>
                  <a:off x="11199019" y="0"/>
                  <a:ext cx="992981" cy="1002506"/>
                </a:xfrm>
                <a:prstGeom prst="straightConnector1">
                  <a:avLst/>
                </a:prstGeom>
                <a:noFill/>
                <a:ln w="9525" cap="flat" cmpd="sng">
                  <a:solidFill>
                    <a:srgbClr val="D8D8D8">
                      <a:alpha val="29411"/>
                    </a:srgbClr>
                  </a:solidFill>
                  <a:prstDash val="solid"/>
                  <a:miter lim="800000"/>
                  <a:headEnd type="none" w="sm" len="sm"/>
                  <a:tailEnd type="none" w="sm" len="sm"/>
                </a:ln>
              </p:spPr>
            </p:cxnSp>
          </p:grpSp>
          <p:cxnSp>
            <p:nvCxnSpPr>
              <p:cNvPr id="162" name="Google Shape;162;p4"/>
              <p:cNvCxnSpPr/>
              <p:nvPr/>
            </p:nvCxnSpPr>
            <p:spPr>
              <a:xfrm rot="10800000">
                <a:off x="-1" y="1012053"/>
                <a:ext cx="5828811" cy="5845945"/>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3" name="Google Shape;163;p4"/>
              <p:cNvCxnSpPr/>
              <p:nvPr/>
            </p:nvCxnSpPr>
            <p:spPr>
              <a:xfrm rot="10800000">
                <a:off x="-1" y="2227340"/>
                <a:ext cx="4614781" cy="4630658"/>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4" name="Google Shape;164;p4"/>
              <p:cNvCxnSpPr/>
              <p:nvPr/>
            </p:nvCxnSpPr>
            <p:spPr>
              <a:xfrm rot="10800000">
                <a:off x="-1" y="3432149"/>
                <a:ext cx="3398419" cy="342584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5" name="Google Shape;165;p4"/>
              <p:cNvCxnSpPr/>
              <p:nvPr/>
            </p:nvCxnSpPr>
            <p:spPr>
              <a:xfrm rot="10800000">
                <a:off x="-1" y="4651431"/>
                <a:ext cx="2196496" cy="2206567"/>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6" name="Google Shape;166;p4"/>
              <p:cNvCxnSpPr/>
              <p:nvPr/>
            </p:nvCxnSpPr>
            <p:spPr>
              <a:xfrm rot="10800000">
                <a:off x="-1" y="5864453"/>
                <a:ext cx="987003" cy="993545"/>
              </a:xfrm>
              <a:prstGeom prst="straightConnector1">
                <a:avLst/>
              </a:prstGeom>
              <a:noFill/>
              <a:ln w="9525" cap="flat" cmpd="sng">
                <a:solidFill>
                  <a:srgbClr val="D8D8D8">
                    <a:alpha val="29411"/>
                  </a:srgbClr>
                </a:solidFill>
                <a:prstDash val="solid"/>
                <a:miter lim="800000"/>
                <a:headEnd type="none" w="sm" len="sm"/>
                <a:tailEnd type="none" w="sm" len="sm"/>
              </a:ln>
            </p:spPr>
          </p:cxnSp>
        </p:grpSp>
        <p:grpSp>
          <p:nvGrpSpPr>
            <p:cNvPr id="167" name="Google Shape;167;p4"/>
            <p:cNvGrpSpPr/>
            <p:nvPr/>
          </p:nvGrpSpPr>
          <p:grpSpPr>
            <a:xfrm flipH="1">
              <a:off x="0" y="0"/>
              <a:ext cx="12192001" cy="6858000"/>
              <a:chOff x="-1" y="0"/>
              <a:chExt cx="12192001" cy="6858000"/>
            </a:xfrm>
          </p:grpSpPr>
          <p:cxnSp>
            <p:nvCxnSpPr>
              <p:cNvPr id="168" name="Google Shape;168;p4"/>
              <p:cNvCxnSpPr/>
              <p:nvPr/>
            </p:nvCxnSpPr>
            <p:spPr>
              <a:xfrm>
                <a:off x="225425"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69" name="Google Shape;169;p4"/>
              <p:cNvCxnSpPr/>
              <p:nvPr/>
            </p:nvCxnSpPr>
            <p:spPr>
              <a:xfrm>
                <a:off x="1449154"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0" name="Google Shape;170;p4"/>
              <p:cNvCxnSpPr/>
              <p:nvPr/>
            </p:nvCxnSpPr>
            <p:spPr>
              <a:xfrm>
                <a:off x="2665982"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1" name="Google Shape;171;p4"/>
              <p:cNvCxnSpPr/>
              <p:nvPr/>
            </p:nvCxnSpPr>
            <p:spPr>
              <a:xfrm>
                <a:off x="3885119"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2" name="Google Shape;172;p4"/>
              <p:cNvCxnSpPr/>
              <p:nvPr/>
            </p:nvCxnSpPr>
            <p:spPr>
              <a:xfrm>
                <a:off x="5106502" y="0"/>
                <a:ext cx="6815931" cy="6858000"/>
              </a:xfrm>
              <a:prstGeom prst="straightConnector1">
                <a:avLst/>
              </a:prstGeom>
              <a:noFill/>
              <a:ln w="9525" cap="flat" cmpd="sng">
                <a:solidFill>
                  <a:srgbClr val="D8D8D8">
                    <a:alpha val="29411"/>
                  </a:srgbClr>
                </a:solidFill>
                <a:prstDash val="solid"/>
                <a:miter lim="800000"/>
                <a:headEnd type="none" w="sm" len="sm"/>
                <a:tailEnd type="none" w="sm" len="sm"/>
              </a:ln>
            </p:spPr>
          </p:cxnSp>
          <p:grpSp>
            <p:nvGrpSpPr>
              <p:cNvPr id="173" name="Google Shape;173;p4"/>
              <p:cNvGrpSpPr/>
              <p:nvPr/>
            </p:nvGrpSpPr>
            <p:grpSpPr>
              <a:xfrm>
                <a:off x="6327885" y="0"/>
                <a:ext cx="5864115" cy="5898673"/>
                <a:chOff x="6327885" y="0"/>
                <a:chExt cx="5864115" cy="5898673"/>
              </a:xfrm>
            </p:grpSpPr>
            <p:cxnSp>
              <p:nvCxnSpPr>
                <p:cNvPr id="174" name="Google Shape;174;p4"/>
                <p:cNvCxnSpPr/>
                <p:nvPr/>
              </p:nvCxnSpPr>
              <p:spPr>
                <a:xfrm>
                  <a:off x="6327885" y="0"/>
                  <a:ext cx="5864115" cy="5898673"/>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5" name="Google Shape;175;p4"/>
                <p:cNvCxnSpPr/>
                <p:nvPr/>
              </p:nvCxnSpPr>
              <p:spPr>
                <a:xfrm>
                  <a:off x="7549268" y="0"/>
                  <a:ext cx="4642732" cy="4672425"/>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6" name="Google Shape;176;p4"/>
                <p:cNvCxnSpPr/>
                <p:nvPr/>
              </p:nvCxnSpPr>
              <p:spPr>
                <a:xfrm>
                  <a:off x="8772997" y="0"/>
                  <a:ext cx="3419003" cy="345674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7" name="Google Shape;177;p4"/>
                <p:cNvCxnSpPr/>
                <p:nvPr/>
              </p:nvCxnSpPr>
              <p:spPr>
                <a:xfrm>
                  <a:off x="9982200" y="0"/>
                  <a:ext cx="2209800" cy="222646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78" name="Google Shape;178;p4"/>
                <p:cNvCxnSpPr/>
                <p:nvPr/>
              </p:nvCxnSpPr>
              <p:spPr>
                <a:xfrm>
                  <a:off x="11199019" y="0"/>
                  <a:ext cx="992981" cy="1002506"/>
                </a:xfrm>
                <a:prstGeom prst="straightConnector1">
                  <a:avLst/>
                </a:prstGeom>
                <a:noFill/>
                <a:ln w="9525" cap="flat" cmpd="sng">
                  <a:solidFill>
                    <a:srgbClr val="D8D8D8">
                      <a:alpha val="29411"/>
                    </a:srgbClr>
                  </a:solidFill>
                  <a:prstDash val="solid"/>
                  <a:miter lim="800000"/>
                  <a:headEnd type="none" w="sm" len="sm"/>
                  <a:tailEnd type="none" w="sm" len="sm"/>
                </a:ln>
              </p:spPr>
            </p:cxnSp>
          </p:grpSp>
          <p:cxnSp>
            <p:nvCxnSpPr>
              <p:cNvPr id="179" name="Google Shape;179;p4"/>
              <p:cNvCxnSpPr/>
              <p:nvPr/>
            </p:nvCxnSpPr>
            <p:spPr>
              <a:xfrm rot="10800000">
                <a:off x="-1" y="1012053"/>
                <a:ext cx="5828811" cy="5845945"/>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80" name="Google Shape;180;p4"/>
              <p:cNvCxnSpPr/>
              <p:nvPr/>
            </p:nvCxnSpPr>
            <p:spPr>
              <a:xfrm rot="10800000">
                <a:off x="-1" y="2227340"/>
                <a:ext cx="4614781" cy="4630658"/>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81" name="Google Shape;181;p4"/>
              <p:cNvCxnSpPr/>
              <p:nvPr/>
            </p:nvCxnSpPr>
            <p:spPr>
              <a:xfrm rot="10800000">
                <a:off x="-1" y="3432149"/>
                <a:ext cx="3398419" cy="3425849"/>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82" name="Google Shape;182;p4"/>
              <p:cNvCxnSpPr/>
              <p:nvPr/>
            </p:nvCxnSpPr>
            <p:spPr>
              <a:xfrm rot="10800000">
                <a:off x="-1" y="4651431"/>
                <a:ext cx="2196496" cy="2206567"/>
              </a:xfrm>
              <a:prstGeom prst="straightConnector1">
                <a:avLst/>
              </a:prstGeom>
              <a:noFill/>
              <a:ln w="9525" cap="flat" cmpd="sng">
                <a:solidFill>
                  <a:srgbClr val="D8D8D8">
                    <a:alpha val="29411"/>
                  </a:srgbClr>
                </a:solidFill>
                <a:prstDash val="solid"/>
                <a:miter lim="800000"/>
                <a:headEnd type="none" w="sm" len="sm"/>
                <a:tailEnd type="none" w="sm" len="sm"/>
              </a:ln>
            </p:spPr>
          </p:cxnSp>
          <p:cxnSp>
            <p:nvCxnSpPr>
              <p:cNvPr id="183" name="Google Shape;183;p4"/>
              <p:cNvCxnSpPr/>
              <p:nvPr/>
            </p:nvCxnSpPr>
            <p:spPr>
              <a:xfrm rot="10800000">
                <a:off x="-1" y="5864453"/>
                <a:ext cx="987003" cy="993545"/>
              </a:xfrm>
              <a:prstGeom prst="straightConnector1">
                <a:avLst/>
              </a:prstGeom>
              <a:noFill/>
              <a:ln w="9525" cap="flat" cmpd="sng">
                <a:solidFill>
                  <a:srgbClr val="D8D8D8">
                    <a:alpha val="29411"/>
                  </a:srgbClr>
                </a:solidFill>
                <a:prstDash val="solid"/>
                <a:miter lim="800000"/>
                <a:headEnd type="none" w="sm" len="sm"/>
                <a:tailEnd type="none" w="sm" len="sm"/>
              </a:ln>
            </p:spPr>
          </p:cxnSp>
        </p:grpSp>
      </p:grpSp>
      <p:sp>
        <p:nvSpPr>
          <p:cNvPr id="184" name="Google Shape;184;p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gradFill>
          <a:gsLst>
            <a:gs pos="0">
              <a:schemeClr val="accent1"/>
            </a:gs>
            <a:gs pos="97000">
              <a:srgbClr val="AF4329"/>
            </a:gs>
            <a:gs pos="100000">
              <a:srgbClr val="AF4329"/>
            </a:gs>
          </a:gsLst>
          <a:path path="circle">
            <a:fillToRect/>
          </a:path>
          <a:tileRect/>
        </a:gradFill>
        <a:effectLst/>
      </p:bgPr>
    </p:bg>
    <p:spTree>
      <p:nvGrpSpPr>
        <p:cNvPr id="1" name="Shape 187"/>
        <p:cNvGrpSpPr/>
        <p:nvPr/>
      </p:nvGrpSpPr>
      <p:grpSpPr>
        <a:xfrm>
          <a:off x="0" y="0"/>
          <a:ext cx="0" cy="0"/>
          <a:chOff x="0" y="0"/>
          <a:chExt cx="0" cy="0"/>
        </a:xfrm>
      </p:grpSpPr>
      <p:grpSp>
        <p:nvGrpSpPr>
          <p:cNvPr id="188" name="Google Shape;188;p5"/>
          <p:cNvGrpSpPr/>
          <p:nvPr/>
        </p:nvGrpSpPr>
        <p:grpSpPr>
          <a:xfrm>
            <a:off x="-1" y="0"/>
            <a:ext cx="12192002" cy="6858000"/>
            <a:chOff x="-1" y="0"/>
            <a:chExt cx="12192002" cy="6858000"/>
          </a:xfrm>
        </p:grpSpPr>
        <p:cxnSp>
          <p:nvCxnSpPr>
            <p:cNvPr id="189" name="Google Shape;189;p5"/>
            <p:cNvCxnSpPr/>
            <p:nvPr/>
          </p:nvCxnSpPr>
          <p:spPr>
            <a:xfrm>
              <a:off x="61019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0" name="Google Shape;190;p5"/>
            <p:cNvCxnSpPr/>
            <p:nvPr/>
          </p:nvCxnSpPr>
          <p:spPr>
            <a:xfrm>
              <a:off x="182933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1" name="Google Shape;191;p5"/>
            <p:cNvCxnSpPr/>
            <p:nvPr/>
          </p:nvCxnSpPr>
          <p:spPr>
            <a:xfrm>
              <a:off x="304847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2" name="Google Shape;192;p5"/>
            <p:cNvCxnSpPr/>
            <p:nvPr/>
          </p:nvCxnSpPr>
          <p:spPr>
            <a:xfrm>
              <a:off x="426760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3" name="Google Shape;193;p5"/>
            <p:cNvCxnSpPr/>
            <p:nvPr/>
          </p:nvCxnSpPr>
          <p:spPr>
            <a:xfrm>
              <a:off x="548674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4" name="Google Shape;194;p5"/>
            <p:cNvCxnSpPr/>
            <p:nvPr/>
          </p:nvCxnSpPr>
          <p:spPr>
            <a:xfrm>
              <a:off x="670588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5" name="Google Shape;195;p5"/>
            <p:cNvCxnSpPr/>
            <p:nvPr/>
          </p:nvCxnSpPr>
          <p:spPr>
            <a:xfrm>
              <a:off x="792502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6" name="Google Shape;196;p5"/>
            <p:cNvCxnSpPr/>
            <p:nvPr/>
          </p:nvCxnSpPr>
          <p:spPr>
            <a:xfrm>
              <a:off x="914416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7" name="Google Shape;197;p5"/>
            <p:cNvCxnSpPr/>
            <p:nvPr/>
          </p:nvCxnSpPr>
          <p:spPr>
            <a:xfrm>
              <a:off x="1036329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8" name="Google Shape;198;p5"/>
            <p:cNvCxnSpPr/>
            <p:nvPr/>
          </p:nvCxnSpPr>
          <p:spPr>
            <a:xfrm>
              <a:off x="1158243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199" name="Google Shape;199;p5"/>
            <p:cNvCxnSpPr/>
            <p:nvPr/>
          </p:nvCxnSpPr>
          <p:spPr>
            <a:xfrm>
              <a:off x="2819" y="38648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0" name="Google Shape;200;p5"/>
            <p:cNvCxnSpPr/>
            <p:nvPr/>
          </p:nvCxnSpPr>
          <p:spPr>
            <a:xfrm>
              <a:off x="2819" y="1611181"/>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1" name="Google Shape;201;p5"/>
            <p:cNvCxnSpPr/>
            <p:nvPr/>
          </p:nvCxnSpPr>
          <p:spPr>
            <a:xfrm>
              <a:off x="2819" y="2835877"/>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2" name="Google Shape;202;p5"/>
            <p:cNvCxnSpPr/>
            <p:nvPr/>
          </p:nvCxnSpPr>
          <p:spPr>
            <a:xfrm>
              <a:off x="2819" y="4060573"/>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3" name="Google Shape;203;p5"/>
            <p:cNvCxnSpPr/>
            <p:nvPr/>
          </p:nvCxnSpPr>
          <p:spPr>
            <a:xfrm>
              <a:off x="2819" y="5285269"/>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4" name="Google Shape;204;p5"/>
            <p:cNvCxnSpPr/>
            <p:nvPr/>
          </p:nvCxnSpPr>
          <p:spPr>
            <a:xfrm>
              <a:off x="2819" y="650996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05" name="Google Shape;205;p5"/>
            <p:cNvGrpSpPr/>
            <p:nvPr/>
          </p:nvGrpSpPr>
          <p:grpSpPr>
            <a:xfrm>
              <a:off x="-1" y="0"/>
              <a:ext cx="12192001" cy="6858000"/>
              <a:chOff x="-1" y="0"/>
              <a:chExt cx="12192001" cy="6858000"/>
            </a:xfrm>
          </p:grpSpPr>
          <p:cxnSp>
            <p:nvCxnSpPr>
              <p:cNvPr id="206" name="Google Shape;206;p5"/>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7" name="Google Shape;207;p5"/>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8" name="Google Shape;208;p5"/>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09" name="Google Shape;209;p5"/>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0" name="Google Shape;210;p5"/>
              <p:cNvCxnSpPr/>
              <p:nvPr/>
            </p:nvCxnSpPr>
            <p:spPr>
              <a:xfrm>
                <a:off x="510650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11" name="Google Shape;211;p5"/>
              <p:cNvGrpSpPr/>
              <p:nvPr/>
            </p:nvGrpSpPr>
            <p:grpSpPr>
              <a:xfrm>
                <a:off x="6327885" y="0"/>
                <a:ext cx="5864115" cy="5898673"/>
                <a:chOff x="6327885" y="0"/>
                <a:chExt cx="5864115" cy="5898673"/>
              </a:xfrm>
            </p:grpSpPr>
            <p:cxnSp>
              <p:nvCxnSpPr>
                <p:cNvPr id="212" name="Google Shape;212;p5"/>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3" name="Google Shape;213;p5"/>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4" name="Google Shape;214;p5"/>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5" name="Google Shape;215;p5"/>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6" name="Google Shape;216;p5"/>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217" name="Google Shape;217;p5"/>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8" name="Google Shape;218;p5"/>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19" name="Google Shape;219;p5"/>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0" name="Google Shape;220;p5"/>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1" name="Google Shape;221;p5"/>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nvGrpSpPr>
            <p:cNvPr id="222" name="Google Shape;222;p5"/>
            <p:cNvGrpSpPr/>
            <p:nvPr/>
          </p:nvGrpSpPr>
          <p:grpSpPr>
            <a:xfrm flipH="1">
              <a:off x="0" y="0"/>
              <a:ext cx="12192001" cy="6858000"/>
              <a:chOff x="-1" y="0"/>
              <a:chExt cx="12192001" cy="6858000"/>
            </a:xfrm>
          </p:grpSpPr>
          <p:cxnSp>
            <p:nvCxnSpPr>
              <p:cNvPr id="223" name="Google Shape;223;p5"/>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4" name="Google Shape;224;p5"/>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5" name="Google Shape;225;p5"/>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6" name="Google Shape;226;p5"/>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27" name="Google Shape;227;p5"/>
              <p:cNvCxnSpPr/>
              <p:nvPr/>
            </p:nvCxnSpPr>
            <p:spPr>
              <a:xfrm>
                <a:off x="515064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28" name="Google Shape;228;p5"/>
              <p:cNvGrpSpPr/>
              <p:nvPr/>
            </p:nvGrpSpPr>
            <p:grpSpPr>
              <a:xfrm>
                <a:off x="6327885" y="0"/>
                <a:ext cx="5864115" cy="5898673"/>
                <a:chOff x="6327885" y="0"/>
                <a:chExt cx="5864115" cy="5898673"/>
              </a:xfrm>
            </p:grpSpPr>
            <p:cxnSp>
              <p:nvCxnSpPr>
                <p:cNvPr id="229" name="Google Shape;229;p5"/>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0" name="Google Shape;230;p5"/>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1" name="Google Shape;231;p5"/>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2" name="Google Shape;232;p5"/>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3" name="Google Shape;233;p5"/>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234" name="Google Shape;234;p5"/>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5" name="Google Shape;235;p5"/>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6" name="Google Shape;236;p5"/>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7" name="Google Shape;237;p5"/>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38" name="Google Shape;238;p5"/>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sp>
        <p:nvSpPr>
          <p:cNvPr id="239" name="Google Shape;239;p5"/>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5"/>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41" name="Google Shape;241;p5"/>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245" name="Google Shape;245;p6"/>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246" name="Google Shape;246;p6"/>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6"/>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6"/>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249"/>
        <p:cNvGrpSpPr/>
        <p:nvPr/>
      </p:nvGrpSpPr>
      <p:grpSpPr>
        <a:xfrm>
          <a:off x="0" y="0"/>
          <a:ext cx="0" cy="0"/>
          <a:chOff x="0" y="0"/>
          <a:chExt cx="0" cy="0"/>
        </a:xfrm>
      </p:grpSpPr>
      <p:sp>
        <p:nvSpPr>
          <p:cNvPr id="250" name="Google Shape;250;p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7"/>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2" name="Google Shape;252;p7"/>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3" name="Google Shape;253;p7"/>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4" name="Google Shape;254;p7"/>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5" name="Google Shape;255;p7"/>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7"/>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7"/>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Περιεχόμενο με λεζάντα" type="objTx">
  <p:cSld name="OBJECT_WITH_CAPTION_TEXT">
    <p:bg>
      <p:bgPr>
        <a:gradFill>
          <a:gsLst>
            <a:gs pos="0">
              <a:schemeClr val="accent1"/>
            </a:gs>
            <a:gs pos="100000">
              <a:srgbClr val="AF4329"/>
            </a:gs>
          </a:gsLst>
          <a:path path="circle">
            <a:fillToRect/>
          </a:path>
          <a:tileRect/>
        </a:gradFill>
        <a:effectLst/>
      </p:bgPr>
    </p:bg>
    <p:spTree>
      <p:nvGrpSpPr>
        <p:cNvPr id="1" name="Shape 258"/>
        <p:cNvGrpSpPr/>
        <p:nvPr/>
      </p:nvGrpSpPr>
      <p:grpSpPr>
        <a:xfrm>
          <a:off x="0" y="0"/>
          <a:ext cx="0" cy="0"/>
          <a:chOff x="0" y="0"/>
          <a:chExt cx="0" cy="0"/>
        </a:xfrm>
      </p:grpSpPr>
      <p:grpSp>
        <p:nvGrpSpPr>
          <p:cNvPr id="259" name="Google Shape;259;p8"/>
          <p:cNvGrpSpPr/>
          <p:nvPr/>
        </p:nvGrpSpPr>
        <p:grpSpPr>
          <a:xfrm>
            <a:off x="-1" y="0"/>
            <a:ext cx="12192002" cy="6858000"/>
            <a:chOff x="-1" y="0"/>
            <a:chExt cx="12192002" cy="6858000"/>
          </a:xfrm>
        </p:grpSpPr>
        <p:cxnSp>
          <p:nvCxnSpPr>
            <p:cNvPr id="260" name="Google Shape;260;p8"/>
            <p:cNvCxnSpPr/>
            <p:nvPr/>
          </p:nvCxnSpPr>
          <p:spPr>
            <a:xfrm>
              <a:off x="61019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1" name="Google Shape;261;p8"/>
            <p:cNvCxnSpPr/>
            <p:nvPr/>
          </p:nvCxnSpPr>
          <p:spPr>
            <a:xfrm>
              <a:off x="182933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2" name="Google Shape;262;p8"/>
            <p:cNvCxnSpPr/>
            <p:nvPr/>
          </p:nvCxnSpPr>
          <p:spPr>
            <a:xfrm>
              <a:off x="304847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3" name="Google Shape;263;p8"/>
            <p:cNvCxnSpPr/>
            <p:nvPr/>
          </p:nvCxnSpPr>
          <p:spPr>
            <a:xfrm>
              <a:off x="426760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4" name="Google Shape;264;p8"/>
            <p:cNvCxnSpPr/>
            <p:nvPr/>
          </p:nvCxnSpPr>
          <p:spPr>
            <a:xfrm>
              <a:off x="548674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5" name="Google Shape;265;p8"/>
            <p:cNvCxnSpPr/>
            <p:nvPr/>
          </p:nvCxnSpPr>
          <p:spPr>
            <a:xfrm>
              <a:off x="670588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6" name="Google Shape;266;p8"/>
            <p:cNvCxnSpPr/>
            <p:nvPr/>
          </p:nvCxnSpPr>
          <p:spPr>
            <a:xfrm>
              <a:off x="792502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7" name="Google Shape;267;p8"/>
            <p:cNvCxnSpPr/>
            <p:nvPr/>
          </p:nvCxnSpPr>
          <p:spPr>
            <a:xfrm>
              <a:off x="914416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8" name="Google Shape;268;p8"/>
            <p:cNvCxnSpPr/>
            <p:nvPr/>
          </p:nvCxnSpPr>
          <p:spPr>
            <a:xfrm>
              <a:off x="1036329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69" name="Google Shape;269;p8"/>
            <p:cNvCxnSpPr/>
            <p:nvPr/>
          </p:nvCxnSpPr>
          <p:spPr>
            <a:xfrm>
              <a:off x="1158243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0" name="Google Shape;270;p8"/>
            <p:cNvCxnSpPr/>
            <p:nvPr/>
          </p:nvCxnSpPr>
          <p:spPr>
            <a:xfrm>
              <a:off x="2819" y="38648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1" name="Google Shape;271;p8"/>
            <p:cNvCxnSpPr/>
            <p:nvPr/>
          </p:nvCxnSpPr>
          <p:spPr>
            <a:xfrm>
              <a:off x="2819" y="1611181"/>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2" name="Google Shape;272;p8"/>
            <p:cNvCxnSpPr/>
            <p:nvPr/>
          </p:nvCxnSpPr>
          <p:spPr>
            <a:xfrm>
              <a:off x="2819" y="2835877"/>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3" name="Google Shape;273;p8"/>
            <p:cNvCxnSpPr/>
            <p:nvPr/>
          </p:nvCxnSpPr>
          <p:spPr>
            <a:xfrm>
              <a:off x="2819" y="4060573"/>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4" name="Google Shape;274;p8"/>
            <p:cNvCxnSpPr/>
            <p:nvPr/>
          </p:nvCxnSpPr>
          <p:spPr>
            <a:xfrm>
              <a:off x="2819" y="5285269"/>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5" name="Google Shape;275;p8"/>
            <p:cNvCxnSpPr/>
            <p:nvPr/>
          </p:nvCxnSpPr>
          <p:spPr>
            <a:xfrm>
              <a:off x="2819" y="650996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76" name="Google Shape;276;p8"/>
            <p:cNvGrpSpPr/>
            <p:nvPr/>
          </p:nvGrpSpPr>
          <p:grpSpPr>
            <a:xfrm>
              <a:off x="-1" y="0"/>
              <a:ext cx="12192001" cy="6858000"/>
              <a:chOff x="-1" y="0"/>
              <a:chExt cx="12192001" cy="6858000"/>
            </a:xfrm>
          </p:grpSpPr>
          <p:cxnSp>
            <p:nvCxnSpPr>
              <p:cNvPr id="277" name="Google Shape;277;p8"/>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8" name="Google Shape;278;p8"/>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79" name="Google Shape;279;p8"/>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0" name="Google Shape;280;p8"/>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1" name="Google Shape;281;p8"/>
              <p:cNvCxnSpPr/>
              <p:nvPr/>
            </p:nvCxnSpPr>
            <p:spPr>
              <a:xfrm>
                <a:off x="510650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82" name="Google Shape;282;p8"/>
              <p:cNvGrpSpPr/>
              <p:nvPr/>
            </p:nvGrpSpPr>
            <p:grpSpPr>
              <a:xfrm>
                <a:off x="6327885" y="0"/>
                <a:ext cx="5864115" cy="5898673"/>
                <a:chOff x="6327885" y="0"/>
                <a:chExt cx="5864115" cy="5898673"/>
              </a:xfrm>
            </p:grpSpPr>
            <p:cxnSp>
              <p:nvCxnSpPr>
                <p:cNvPr id="283" name="Google Shape;283;p8"/>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4" name="Google Shape;284;p8"/>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5" name="Google Shape;285;p8"/>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6" name="Google Shape;286;p8"/>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7" name="Google Shape;287;p8"/>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288" name="Google Shape;288;p8"/>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89" name="Google Shape;289;p8"/>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0" name="Google Shape;290;p8"/>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1" name="Google Shape;291;p8"/>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2" name="Google Shape;292;p8"/>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nvGrpSpPr>
            <p:cNvPr id="293" name="Google Shape;293;p8"/>
            <p:cNvGrpSpPr/>
            <p:nvPr/>
          </p:nvGrpSpPr>
          <p:grpSpPr>
            <a:xfrm flipH="1">
              <a:off x="0" y="0"/>
              <a:ext cx="12192001" cy="6858000"/>
              <a:chOff x="-1" y="0"/>
              <a:chExt cx="12192001" cy="6858000"/>
            </a:xfrm>
          </p:grpSpPr>
          <p:cxnSp>
            <p:nvCxnSpPr>
              <p:cNvPr id="294" name="Google Shape;294;p8"/>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5" name="Google Shape;295;p8"/>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6" name="Google Shape;296;p8"/>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7" name="Google Shape;297;p8"/>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298" name="Google Shape;298;p8"/>
              <p:cNvCxnSpPr/>
              <p:nvPr/>
            </p:nvCxnSpPr>
            <p:spPr>
              <a:xfrm>
                <a:off x="515064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299" name="Google Shape;299;p8"/>
              <p:cNvGrpSpPr/>
              <p:nvPr/>
            </p:nvGrpSpPr>
            <p:grpSpPr>
              <a:xfrm>
                <a:off x="6327885" y="0"/>
                <a:ext cx="5864115" cy="5898673"/>
                <a:chOff x="6327885" y="0"/>
                <a:chExt cx="5864115" cy="5898673"/>
              </a:xfrm>
            </p:grpSpPr>
            <p:cxnSp>
              <p:nvCxnSpPr>
                <p:cNvPr id="300" name="Google Shape;300;p8"/>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1" name="Google Shape;301;p8"/>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2" name="Google Shape;302;p8"/>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3" name="Google Shape;303;p8"/>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4" name="Google Shape;304;p8"/>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305" name="Google Shape;305;p8"/>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6" name="Google Shape;306;p8"/>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7" name="Google Shape;307;p8"/>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8" name="Google Shape;308;p8"/>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09" name="Google Shape;309;p8"/>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sp>
        <p:nvSpPr>
          <p:cNvPr id="310" name="Google Shape;310;p8"/>
          <p:cNvSpPr/>
          <p:nvPr/>
        </p:nvSpPr>
        <p:spPr>
          <a:xfrm>
            <a:off x="0" y="0"/>
            <a:ext cx="7315200" cy="6858000"/>
          </a:xfrm>
          <a:prstGeom prst="rect">
            <a:avLst/>
          </a:prstGeom>
          <a:gradFill>
            <a:gsLst>
              <a:gs pos="0">
                <a:schemeClr val="lt1"/>
              </a:gs>
              <a:gs pos="69000">
                <a:schemeClr val="lt1"/>
              </a:gs>
              <a:gs pos="100000">
                <a:srgbClr val="F2F2F2"/>
              </a:gs>
            </a:gsLst>
            <a:path path="circle">
              <a:fillToRect/>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1" name="Google Shape;311;p8"/>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8"/>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228600" algn="l">
              <a:lnSpc>
                <a:spcPct val="90000"/>
              </a:lnSpc>
              <a:spcBef>
                <a:spcPts val="600"/>
              </a:spcBef>
              <a:spcAft>
                <a:spcPts val="0"/>
              </a:spcAft>
              <a:buSzPts val="2000"/>
              <a:buNone/>
              <a:defRPr sz="2000"/>
            </a:lvl9pPr>
          </a:lstStyle>
          <a:p>
            <a:endParaRPr/>
          </a:p>
        </p:txBody>
      </p:sp>
      <p:sp>
        <p:nvSpPr>
          <p:cNvPr id="313" name="Google Shape;313;p8"/>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14" name="Google Shape;314;p8"/>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15" name="Google Shape;315;p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gradFill>
          <a:gsLst>
            <a:gs pos="0">
              <a:schemeClr val="accent1"/>
            </a:gs>
            <a:gs pos="100000">
              <a:srgbClr val="AF4329"/>
            </a:gs>
          </a:gsLst>
          <a:path path="circle">
            <a:fillToRect/>
          </a:path>
          <a:tileRect/>
        </a:gradFill>
        <a:effectLst/>
      </p:bgPr>
    </p:bg>
    <p:spTree>
      <p:nvGrpSpPr>
        <p:cNvPr id="1" name="Shape 318"/>
        <p:cNvGrpSpPr/>
        <p:nvPr/>
      </p:nvGrpSpPr>
      <p:grpSpPr>
        <a:xfrm>
          <a:off x="0" y="0"/>
          <a:ext cx="0" cy="0"/>
          <a:chOff x="0" y="0"/>
          <a:chExt cx="0" cy="0"/>
        </a:xfrm>
      </p:grpSpPr>
      <p:grpSp>
        <p:nvGrpSpPr>
          <p:cNvPr id="319" name="Google Shape;319;p9"/>
          <p:cNvGrpSpPr/>
          <p:nvPr/>
        </p:nvGrpSpPr>
        <p:grpSpPr>
          <a:xfrm>
            <a:off x="-1" y="0"/>
            <a:ext cx="12192002" cy="6858000"/>
            <a:chOff x="-1" y="0"/>
            <a:chExt cx="12192002" cy="6858000"/>
          </a:xfrm>
        </p:grpSpPr>
        <p:cxnSp>
          <p:nvCxnSpPr>
            <p:cNvPr id="320" name="Google Shape;320;p9"/>
            <p:cNvCxnSpPr/>
            <p:nvPr/>
          </p:nvCxnSpPr>
          <p:spPr>
            <a:xfrm>
              <a:off x="61019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1" name="Google Shape;321;p9"/>
            <p:cNvCxnSpPr/>
            <p:nvPr/>
          </p:nvCxnSpPr>
          <p:spPr>
            <a:xfrm>
              <a:off x="182933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2" name="Google Shape;322;p9"/>
            <p:cNvCxnSpPr/>
            <p:nvPr/>
          </p:nvCxnSpPr>
          <p:spPr>
            <a:xfrm>
              <a:off x="304847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3" name="Google Shape;323;p9"/>
            <p:cNvCxnSpPr/>
            <p:nvPr/>
          </p:nvCxnSpPr>
          <p:spPr>
            <a:xfrm>
              <a:off x="426760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4" name="Google Shape;324;p9"/>
            <p:cNvCxnSpPr/>
            <p:nvPr/>
          </p:nvCxnSpPr>
          <p:spPr>
            <a:xfrm>
              <a:off x="548674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5" name="Google Shape;325;p9"/>
            <p:cNvCxnSpPr/>
            <p:nvPr/>
          </p:nvCxnSpPr>
          <p:spPr>
            <a:xfrm>
              <a:off x="6705884"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6" name="Google Shape;326;p9"/>
            <p:cNvCxnSpPr/>
            <p:nvPr/>
          </p:nvCxnSpPr>
          <p:spPr>
            <a:xfrm>
              <a:off x="7925022"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7" name="Google Shape;327;p9"/>
            <p:cNvCxnSpPr/>
            <p:nvPr/>
          </p:nvCxnSpPr>
          <p:spPr>
            <a:xfrm>
              <a:off x="9144160"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8" name="Google Shape;328;p9"/>
            <p:cNvCxnSpPr/>
            <p:nvPr/>
          </p:nvCxnSpPr>
          <p:spPr>
            <a:xfrm>
              <a:off x="10363298"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29" name="Google Shape;329;p9"/>
            <p:cNvCxnSpPr/>
            <p:nvPr/>
          </p:nvCxnSpPr>
          <p:spPr>
            <a:xfrm>
              <a:off x="11582436" y="0"/>
              <a:ext cx="0"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0" name="Google Shape;330;p9"/>
            <p:cNvCxnSpPr/>
            <p:nvPr/>
          </p:nvCxnSpPr>
          <p:spPr>
            <a:xfrm>
              <a:off x="2819" y="38648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1" name="Google Shape;331;p9"/>
            <p:cNvCxnSpPr/>
            <p:nvPr/>
          </p:nvCxnSpPr>
          <p:spPr>
            <a:xfrm>
              <a:off x="2819" y="1611181"/>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2" name="Google Shape;332;p9"/>
            <p:cNvCxnSpPr/>
            <p:nvPr/>
          </p:nvCxnSpPr>
          <p:spPr>
            <a:xfrm>
              <a:off x="2819" y="2835877"/>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3" name="Google Shape;333;p9"/>
            <p:cNvCxnSpPr/>
            <p:nvPr/>
          </p:nvCxnSpPr>
          <p:spPr>
            <a:xfrm>
              <a:off x="2819" y="4060573"/>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4" name="Google Shape;334;p9"/>
            <p:cNvCxnSpPr/>
            <p:nvPr/>
          </p:nvCxnSpPr>
          <p:spPr>
            <a:xfrm>
              <a:off x="2819" y="5285269"/>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5" name="Google Shape;335;p9"/>
            <p:cNvCxnSpPr/>
            <p:nvPr/>
          </p:nvCxnSpPr>
          <p:spPr>
            <a:xfrm>
              <a:off x="2819" y="6509965"/>
              <a:ext cx="12188952" cy="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336" name="Google Shape;336;p9"/>
            <p:cNvGrpSpPr/>
            <p:nvPr/>
          </p:nvGrpSpPr>
          <p:grpSpPr>
            <a:xfrm>
              <a:off x="-1" y="0"/>
              <a:ext cx="12192001" cy="6858000"/>
              <a:chOff x="-1" y="0"/>
              <a:chExt cx="12192001" cy="6858000"/>
            </a:xfrm>
          </p:grpSpPr>
          <p:cxnSp>
            <p:nvCxnSpPr>
              <p:cNvPr id="337" name="Google Shape;337;p9"/>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8" name="Google Shape;338;p9"/>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39" name="Google Shape;339;p9"/>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0" name="Google Shape;340;p9"/>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1" name="Google Shape;341;p9"/>
              <p:cNvCxnSpPr/>
              <p:nvPr/>
            </p:nvCxnSpPr>
            <p:spPr>
              <a:xfrm>
                <a:off x="510650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342" name="Google Shape;342;p9"/>
              <p:cNvGrpSpPr/>
              <p:nvPr/>
            </p:nvGrpSpPr>
            <p:grpSpPr>
              <a:xfrm>
                <a:off x="6327885" y="0"/>
                <a:ext cx="5864115" cy="5898673"/>
                <a:chOff x="6327885" y="0"/>
                <a:chExt cx="5864115" cy="5898673"/>
              </a:xfrm>
            </p:grpSpPr>
            <p:cxnSp>
              <p:nvCxnSpPr>
                <p:cNvPr id="343" name="Google Shape;343;p9"/>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4" name="Google Shape;344;p9"/>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5" name="Google Shape;345;p9"/>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6" name="Google Shape;346;p9"/>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7" name="Google Shape;347;p9"/>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348" name="Google Shape;348;p9"/>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49" name="Google Shape;349;p9"/>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0" name="Google Shape;350;p9"/>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1" name="Google Shape;351;p9"/>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2" name="Google Shape;352;p9"/>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nvGrpSpPr>
            <p:cNvPr id="353" name="Google Shape;353;p9"/>
            <p:cNvGrpSpPr/>
            <p:nvPr/>
          </p:nvGrpSpPr>
          <p:grpSpPr>
            <a:xfrm flipH="1">
              <a:off x="0" y="0"/>
              <a:ext cx="12192001" cy="6858000"/>
              <a:chOff x="-1" y="0"/>
              <a:chExt cx="12192001" cy="6858000"/>
            </a:xfrm>
          </p:grpSpPr>
          <p:cxnSp>
            <p:nvCxnSpPr>
              <p:cNvPr id="354" name="Google Shape;354;p9"/>
              <p:cNvCxnSpPr/>
              <p:nvPr/>
            </p:nvCxnSpPr>
            <p:spPr>
              <a:xfrm>
                <a:off x="225425"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5" name="Google Shape;355;p9"/>
              <p:cNvCxnSpPr/>
              <p:nvPr/>
            </p:nvCxnSpPr>
            <p:spPr>
              <a:xfrm>
                <a:off x="144915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6" name="Google Shape;356;p9"/>
              <p:cNvCxnSpPr/>
              <p:nvPr/>
            </p:nvCxnSpPr>
            <p:spPr>
              <a:xfrm>
                <a:off x="2665982"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7" name="Google Shape;357;p9"/>
              <p:cNvCxnSpPr/>
              <p:nvPr/>
            </p:nvCxnSpPr>
            <p:spPr>
              <a:xfrm>
                <a:off x="3885119"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58" name="Google Shape;358;p9"/>
              <p:cNvCxnSpPr/>
              <p:nvPr/>
            </p:nvCxnSpPr>
            <p:spPr>
              <a:xfrm>
                <a:off x="5150644" y="0"/>
                <a:ext cx="6815931" cy="6858000"/>
              </a:xfrm>
              <a:prstGeom prst="straightConnector1">
                <a:avLst/>
              </a:prstGeom>
              <a:noFill/>
              <a:ln w="9525" cap="flat" cmpd="sng">
                <a:solidFill>
                  <a:srgbClr val="A43E27">
                    <a:alpha val="24313"/>
                  </a:srgbClr>
                </a:solidFill>
                <a:prstDash val="solid"/>
                <a:miter lim="800000"/>
                <a:headEnd type="none" w="sm" len="sm"/>
                <a:tailEnd type="none" w="sm" len="sm"/>
              </a:ln>
            </p:spPr>
          </p:cxnSp>
          <p:grpSp>
            <p:nvGrpSpPr>
              <p:cNvPr id="359" name="Google Shape;359;p9"/>
              <p:cNvGrpSpPr/>
              <p:nvPr/>
            </p:nvGrpSpPr>
            <p:grpSpPr>
              <a:xfrm>
                <a:off x="6327885" y="0"/>
                <a:ext cx="5864115" cy="5898673"/>
                <a:chOff x="6327885" y="0"/>
                <a:chExt cx="5864115" cy="5898673"/>
              </a:xfrm>
            </p:grpSpPr>
            <p:cxnSp>
              <p:nvCxnSpPr>
                <p:cNvPr id="360" name="Google Shape;360;p9"/>
                <p:cNvCxnSpPr/>
                <p:nvPr/>
              </p:nvCxnSpPr>
              <p:spPr>
                <a:xfrm>
                  <a:off x="6327885" y="0"/>
                  <a:ext cx="5864115" cy="5898673"/>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1" name="Google Shape;361;p9"/>
                <p:cNvCxnSpPr/>
                <p:nvPr/>
              </p:nvCxnSpPr>
              <p:spPr>
                <a:xfrm>
                  <a:off x="7549268" y="0"/>
                  <a:ext cx="4642732" cy="467242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2" name="Google Shape;362;p9"/>
                <p:cNvCxnSpPr/>
                <p:nvPr/>
              </p:nvCxnSpPr>
              <p:spPr>
                <a:xfrm>
                  <a:off x="8772997" y="0"/>
                  <a:ext cx="3419003" cy="34567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3" name="Google Shape;363;p9"/>
                <p:cNvCxnSpPr/>
                <p:nvPr/>
              </p:nvCxnSpPr>
              <p:spPr>
                <a:xfrm>
                  <a:off x="9982200" y="0"/>
                  <a:ext cx="2209800" cy="222646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4" name="Google Shape;364;p9"/>
                <p:cNvCxnSpPr/>
                <p:nvPr/>
              </p:nvCxnSpPr>
              <p:spPr>
                <a:xfrm>
                  <a:off x="11199019" y="0"/>
                  <a:ext cx="992981" cy="1002506"/>
                </a:xfrm>
                <a:prstGeom prst="straightConnector1">
                  <a:avLst/>
                </a:prstGeom>
                <a:noFill/>
                <a:ln w="9525" cap="flat" cmpd="sng">
                  <a:solidFill>
                    <a:srgbClr val="A43E27">
                      <a:alpha val="24313"/>
                    </a:srgbClr>
                  </a:solidFill>
                  <a:prstDash val="solid"/>
                  <a:miter lim="800000"/>
                  <a:headEnd type="none" w="sm" len="sm"/>
                  <a:tailEnd type="none" w="sm" len="sm"/>
                </a:ln>
              </p:spPr>
            </p:cxnSp>
          </p:grpSp>
          <p:cxnSp>
            <p:nvCxnSpPr>
              <p:cNvPr id="365" name="Google Shape;365;p9"/>
              <p:cNvCxnSpPr/>
              <p:nvPr/>
            </p:nvCxnSpPr>
            <p:spPr>
              <a:xfrm rot="10800000">
                <a:off x="-1" y="1012053"/>
                <a:ext cx="5828811" cy="5845945"/>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6" name="Google Shape;366;p9"/>
              <p:cNvCxnSpPr/>
              <p:nvPr/>
            </p:nvCxnSpPr>
            <p:spPr>
              <a:xfrm rot="10800000">
                <a:off x="-1" y="2227340"/>
                <a:ext cx="4614781" cy="4630658"/>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7" name="Google Shape;367;p9"/>
              <p:cNvCxnSpPr/>
              <p:nvPr/>
            </p:nvCxnSpPr>
            <p:spPr>
              <a:xfrm rot="10800000">
                <a:off x="-1" y="3432149"/>
                <a:ext cx="3398419" cy="3425849"/>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8" name="Google Shape;368;p9"/>
              <p:cNvCxnSpPr/>
              <p:nvPr/>
            </p:nvCxnSpPr>
            <p:spPr>
              <a:xfrm rot="10800000">
                <a:off x="-1" y="4651431"/>
                <a:ext cx="2196496" cy="2206567"/>
              </a:xfrm>
              <a:prstGeom prst="straightConnector1">
                <a:avLst/>
              </a:prstGeom>
              <a:noFill/>
              <a:ln w="9525" cap="flat" cmpd="sng">
                <a:solidFill>
                  <a:srgbClr val="A43E27">
                    <a:alpha val="24313"/>
                  </a:srgbClr>
                </a:solidFill>
                <a:prstDash val="solid"/>
                <a:miter lim="800000"/>
                <a:headEnd type="none" w="sm" len="sm"/>
                <a:tailEnd type="none" w="sm" len="sm"/>
              </a:ln>
            </p:spPr>
          </p:cxnSp>
          <p:cxnSp>
            <p:nvCxnSpPr>
              <p:cNvPr id="369" name="Google Shape;369;p9"/>
              <p:cNvCxnSpPr/>
              <p:nvPr/>
            </p:nvCxnSpPr>
            <p:spPr>
              <a:xfrm rot="10800000">
                <a:off x="-1" y="5864453"/>
                <a:ext cx="987003" cy="993545"/>
              </a:xfrm>
              <a:prstGeom prst="straightConnector1">
                <a:avLst/>
              </a:prstGeom>
              <a:noFill/>
              <a:ln w="9525" cap="flat" cmpd="sng">
                <a:solidFill>
                  <a:srgbClr val="A43E27">
                    <a:alpha val="24313"/>
                  </a:srgbClr>
                </a:solidFill>
                <a:prstDash val="solid"/>
                <a:miter lim="800000"/>
                <a:headEnd type="none" w="sm" len="sm"/>
                <a:tailEnd type="none" w="sm" len="sm"/>
              </a:ln>
            </p:spPr>
          </p:cxnSp>
        </p:grpSp>
      </p:grpSp>
      <p:sp>
        <p:nvSpPr>
          <p:cNvPr id="370" name="Google Shape;370;p9"/>
          <p:cNvSpPr/>
          <p:nvPr/>
        </p:nvSpPr>
        <p:spPr>
          <a:xfrm>
            <a:off x="0" y="0"/>
            <a:ext cx="7315200" cy="6858000"/>
          </a:xfrm>
          <a:prstGeom prst="rect">
            <a:avLst/>
          </a:prstGeom>
          <a:gradFill>
            <a:gsLst>
              <a:gs pos="0">
                <a:schemeClr val="lt1"/>
              </a:gs>
              <a:gs pos="69000">
                <a:schemeClr val="lt1"/>
              </a:gs>
              <a:gs pos="100000">
                <a:srgbClr val="F2F2F2"/>
              </a:gs>
            </a:gsLst>
            <a:path path="circle">
              <a:fillToRect/>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71" name="Google Shape;371;p9"/>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72" name="Google Shape;372;p9"/>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9"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2"/>
          </p:nvPr>
        </p:nvSpPr>
        <p:spPr>
          <a:xfrm>
            <a:off x="4412" y="-159"/>
            <a:ext cx="7315200" cy="6858000"/>
          </a:xfrm>
          <a:prstGeom prst="rect">
            <a:avLst/>
          </a:prstGeom>
          <a:noFill/>
          <a:ln>
            <a:noFill/>
          </a:ln>
        </p:spPr>
        <p:txBody>
          <a:bodyPr spcFirstLastPara="1" wrap="square" lIns="91425" tIns="457200" rIns="91425" bIns="45700" anchor="t" anchorCtr="0">
            <a:noAutofit/>
          </a:bodyPr>
          <a:lstStyle>
            <a:lvl1pPr marR="0" lvl="0" algn="ctr" rtl="0">
              <a:lnSpc>
                <a:spcPct val="90000"/>
              </a:lnSpc>
              <a:spcBef>
                <a:spcPts val="18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rgbClr val="A43E27"/>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rgbClr val="A43E27"/>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rgbClr val="A43E27"/>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74" name="Google Shape;374;p9"/>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375"/>
        <p:cNvGrpSpPr/>
        <p:nvPr/>
      </p:nvGrpSpPr>
      <p:grpSpPr>
        <a:xfrm>
          <a:off x="0" y="0"/>
          <a:ext cx="0" cy="0"/>
          <a:chOff x="0" y="0"/>
          <a:chExt cx="0" cy="0"/>
        </a:xfrm>
      </p:grpSpPr>
      <p:sp>
        <p:nvSpPr>
          <p:cNvPr id="376" name="Google Shape;376;p1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10"/>
          <p:cNvSpPr txBox="1">
            <a:spLocks noGrp="1"/>
          </p:cNvSpPr>
          <p:nvPr>
            <p:ph type="body" idx="1"/>
          </p:nvPr>
        </p:nvSpPr>
        <p:spPr>
          <a:xfrm rot="5400000">
            <a:off x="4191000" y="-914400"/>
            <a:ext cx="3809999" cy="960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78" name="Google Shape;378;p1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313"/>
              </a:srgbClr>
            </a:gs>
          </a:gsLst>
          <a:lin ang="54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195943"/>
            <a:ext cx="12192002" cy="6858000"/>
            <a:chOff x="-1" y="0"/>
            <a:chExt cx="12192002" cy="6858000"/>
          </a:xfrm>
        </p:grpSpPr>
        <p:cxnSp>
          <p:nvCxnSpPr>
            <p:cNvPr id="11" name="Google Shape;11;p1"/>
            <p:cNvCxnSpPr/>
            <p:nvPr/>
          </p:nvCxnSpPr>
          <p:spPr>
            <a:xfrm>
              <a:off x="610194"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2" name="Google Shape;12;p1"/>
            <p:cNvCxnSpPr/>
            <p:nvPr/>
          </p:nvCxnSpPr>
          <p:spPr>
            <a:xfrm>
              <a:off x="1829332"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3" name="Google Shape;13;p1"/>
            <p:cNvCxnSpPr/>
            <p:nvPr/>
          </p:nvCxnSpPr>
          <p:spPr>
            <a:xfrm>
              <a:off x="3048470"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4" name="Google Shape;14;p1"/>
            <p:cNvCxnSpPr/>
            <p:nvPr/>
          </p:nvCxnSpPr>
          <p:spPr>
            <a:xfrm>
              <a:off x="4267608"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5" name="Google Shape;15;p1"/>
            <p:cNvCxnSpPr/>
            <p:nvPr/>
          </p:nvCxnSpPr>
          <p:spPr>
            <a:xfrm>
              <a:off x="5486746"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6" name="Google Shape;16;p1"/>
            <p:cNvCxnSpPr/>
            <p:nvPr/>
          </p:nvCxnSpPr>
          <p:spPr>
            <a:xfrm>
              <a:off x="6705884"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7" name="Google Shape;17;p1"/>
            <p:cNvCxnSpPr/>
            <p:nvPr/>
          </p:nvCxnSpPr>
          <p:spPr>
            <a:xfrm>
              <a:off x="7925022"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8" name="Google Shape;18;p1"/>
            <p:cNvCxnSpPr/>
            <p:nvPr/>
          </p:nvCxnSpPr>
          <p:spPr>
            <a:xfrm>
              <a:off x="9144160"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19" name="Google Shape;19;p1"/>
            <p:cNvCxnSpPr/>
            <p:nvPr/>
          </p:nvCxnSpPr>
          <p:spPr>
            <a:xfrm>
              <a:off x="10363298"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0" name="Google Shape;20;p1"/>
            <p:cNvCxnSpPr/>
            <p:nvPr/>
          </p:nvCxnSpPr>
          <p:spPr>
            <a:xfrm>
              <a:off x="11582436" y="0"/>
              <a:ext cx="0"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1" name="Google Shape;21;p1"/>
            <p:cNvCxnSpPr/>
            <p:nvPr/>
          </p:nvCxnSpPr>
          <p:spPr>
            <a:xfrm>
              <a:off x="2819" y="386485"/>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2" name="Google Shape;22;p1"/>
            <p:cNvCxnSpPr/>
            <p:nvPr/>
          </p:nvCxnSpPr>
          <p:spPr>
            <a:xfrm>
              <a:off x="2819" y="1611181"/>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3" name="Google Shape;23;p1"/>
            <p:cNvCxnSpPr/>
            <p:nvPr/>
          </p:nvCxnSpPr>
          <p:spPr>
            <a:xfrm>
              <a:off x="2819" y="2835877"/>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4" name="Google Shape;24;p1"/>
            <p:cNvCxnSpPr/>
            <p:nvPr/>
          </p:nvCxnSpPr>
          <p:spPr>
            <a:xfrm>
              <a:off x="2819" y="4060573"/>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5" name="Google Shape;25;p1"/>
            <p:cNvCxnSpPr/>
            <p:nvPr/>
          </p:nvCxnSpPr>
          <p:spPr>
            <a:xfrm>
              <a:off x="2819" y="5285269"/>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6" name="Google Shape;26;p1"/>
            <p:cNvCxnSpPr/>
            <p:nvPr/>
          </p:nvCxnSpPr>
          <p:spPr>
            <a:xfrm>
              <a:off x="2819" y="6509965"/>
              <a:ext cx="12188952" cy="0"/>
            </a:xfrm>
            <a:prstGeom prst="straightConnector1">
              <a:avLst/>
            </a:prstGeom>
            <a:noFill/>
            <a:ln w="9525" cap="flat" cmpd="sng">
              <a:solidFill>
                <a:srgbClr val="D8D8D8">
                  <a:alpha val="24313"/>
                </a:srgbClr>
              </a:solidFill>
              <a:prstDash val="solid"/>
              <a:miter lim="800000"/>
              <a:headEnd type="none" w="sm" len="sm"/>
              <a:tailEnd type="none" w="sm" len="sm"/>
            </a:ln>
          </p:spPr>
        </p:cxnSp>
        <p:grpSp>
          <p:nvGrpSpPr>
            <p:cNvPr id="27" name="Google Shape;27;p1"/>
            <p:cNvGrpSpPr/>
            <p:nvPr/>
          </p:nvGrpSpPr>
          <p:grpSpPr>
            <a:xfrm>
              <a:off x="-1" y="0"/>
              <a:ext cx="12192001" cy="6858000"/>
              <a:chOff x="-1" y="0"/>
              <a:chExt cx="12192001" cy="6858000"/>
            </a:xfrm>
          </p:grpSpPr>
          <p:cxnSp>
            <p:nvCxnSpPr>
              <p:cNvPr id="28" name="Google Shape;28;p1"/>
              <p:cNvCxnSpPr/>
              <p:nvPr/>
            </p:nvCxnSpPr>
            <p:spPr>
              <a:xfrm>
                <a:off x="225425"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29" name="Google Shape;29;p1"/>
              <p:cNvCxnSpPr/>
              <p:nvPr/>
            </p:nvCxnSpPr>
            <p:spPr>
              <a:xfrm>
                <a:off x="1449154"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0" name="Google Shape;30;p1"/>
              <p:cNvCxnSpPr/>
              <p:nvPr/>
            </p:nvCxnSpPr>
            <p:spPr>
              <a:xfrm>
                <a:off x="2665982"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1" name="Google Shape;31;p1"/>
              <p:cNvCxnSpPr/>
              <p:nvPr/>
            </p:nvCxnSpPr>
            <p:spPr>
              <a:xfrm>
                <a:off x="3885119"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2" name="Google Shape;32;p1"/>
              <p:cNvCxnSpPr/>
              <p:nvPr/>
            </p:nvCxnSpPr>
            <p:spPr>
              <a:xfrm>
                <a:off x="5106502"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grpSp>
            <p:nvGrpSpPr>
              <p:cNvPr id="33" name="Google Shape;33;p1"/>
              <p:cNvGrpSpPr/>
              <p:nvPr/>
            </p:nvGrpSpPr>
            <p:grpSpPr>
              <a:xfrm>
                <a:off x="6327885" y="0"/>
                <a:ext cx="5864115" cy="5898673"/>
                <a:chOff x="6327885" y="0"/>
                <a:chExt cx="5864115" cy="5898673"/>
              </a:xfrm>
            </p:grpSpPr>
            <p:cxnSp>
              <p:nvCxnSpPr>
                <p:cNvPr id="34" name="Google Shape;34;p1"/>
                <p:cNvCxnSpPr/>
                <p:nvPr/>
              </p:nvCxnSpPr>
              <p:spPr>
                <a:xfrm>
                  <a:off x="6327885" y="0"/>
                  <a:ext cx="5864115" cy="5898673"/>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5" name="Google Shape;35;p1"/>
                <p:cNvCxnSpPr/>
                <p:nvPr/>
              </p:nvCxnSpPr>
              <p:spPr>
                <a:xfrm>
                  <a:off x="7549268" y="0"/>
                  <a:ext cx="4642732" cy="4672425"/>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6" name="Google Shape;36;p1"/>
                <p:cNvCxnSpPr/>
                <p:nvPr/>
              </p:nvCxnSpPr>
              <p:spPr>
                <a:xfrm>
                  <a:off x="8772997" y="0"/>
                  <a:ext cx="3419003" cy="345674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7" name="Google Shape;37;p1"/>
                <p:cNvCxnSpPr/>
                <p:nvPr/>
              </p:nvCxnSpPr>
              <p:spPr>
                <a:xfrm>
                  <a:off x="9982200" y="0"/>
                  <a:ext cx="2209800" cy="222646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38" name="Google Shape;38;p1"/>
                <p:cNvCxnSpPr/>
                <p:nvPr/>
              </p:nvCxnSpPr>
              <p:spPr>
                <a:xfrm>
                  <a:off x="11199019" y="0"/>
                  <a:ext cx="992981" cy="1002506"/>
                </a:xfrm>
                <a:prstGeom prst="straightConnector1">
                  <a:avLst/>
                </a:prstGeom>
                <a:noFill/>
                <a:ln w="9525" cap="flat" cmpd="sng">
                  <a:solidFill>
                    <a:srgbClr val="D8D8D8">
                      <a:alpha val="24313"/>
                    </a:srgbClr>
                  </a:solidFill>
                  <a:prstDash val="solid"/>
                  <a:miter lim="800000"/>
                  <a:headEnd type="none" w="sm" len="sm"/>
                  <a:tailEnd type="none" w="sm" len="sm"/>
                </a:ln>
              </p:spPr>
            </p:cxnSp>
          </p:grpSp>
          <p:cxnSp>
            <p:nvCxnSpPr>
              <p:cNvPr id="39" name="Google Shape;39;p1"/>
              <p:cNvCxnSpPr/>
              <p:nvPr/>
            </p:nvCxnSpPr>
            <p:spPr>
              <a:xfrm rot="10800000">
                <a:off x="-1" y="1012053"/>
                <a:ext cx="5828811" cy="5845945"/>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0" name="Google Shape;40;p1"/>
              <p:cNvCxnSpPr/>
              <p:nvPr/>
            </p:nvCxnSpPr>
            <p:spPr>
              <a:xfrm rot="10800000">
                <a:off x="-1" y="2227340"/>
                <a:ext cx="4614781" cy="4630658"/>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1" name="Google Shape;41;p1"/>
              <p:cNvCxnSpPr/>
              <p:nvPr/>
            </p:nvCxnSpPr>
            <p:spPr>
              <a:xfrm rot="10800000">
                <a:off x="-1" y="3432149"/>
                <a:ext cx="3398419" cy="342584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2" name="Google Shape;42;p1"/>
              <p:cNvCxnSpPr/>
              <p:nvPr/>
            </p:nvCxnSpPr>
            <p:spPr>
              <a:xfrm rot="10800000">
                <a:off x="-1" y="4651431"/>
                <a:ext cx="2196496" cy="2206567"/>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3" name="Google Shape;43;p1"/>
              <p:cNvCxnSpPr/>
              <p:nvPr/>
            </p:nvCxnSpPr>
            <p:spPr>
              <a:xfrm rot="10800000">
                <a:off x="-1" y="5864453"/>
                <a:ext cx="987003" cy="993545"/>
              </a:xfrm>
              <a:prstGeom prst="straightConnector1">
                <a:avLst/>
              </a:prstGeom>
              <a:noFill/>
              <a:ln w="9525" cap="flat" cmpd="sng">
                <a:solidFill>
                  <a:srgbClr val="D8D8D8">
                    <a:alpha val="24313"/>
                  </a:srgbClr>
                </a:solidFill>
                <a:prstDash val="solid"/>
                <a:miter lim="800000"/>
                <a:headEnd type="none" w="sm" len="sm"/>
                <a:tailEnd type="none" w="sm" len="sm"/>
              </a:ln>
            </p:spPr>
          </p:cxnSp>
        </p:grpSp>
        <p:grpSp>
          <p:nvGrpSpPr>
            <p:cNvPr id="44" name="Google Shape;44;p1"/>
            <p:cNvGrpSpPr/>
            <p:nvPr/>
          </p:nvGrpSpPr>
          <p:grpSpPr>
            <a:xfrm flipH="1">
              <a:off x="0" y="0"/>
              <a:ext cx="12192001" cy="6858000"/>
              <a:chOff x="-1" y="0"/>
              <a:chExt cx="12192001" cy="6858000"/>
            </a:xfrm>
          </p:grpSpPr>
          <p:cxnSp>
            <p:nvCxnSpPr>
              <p:cNvPr id="45" name="Google Shape;45;p1"/>
              <p:cNvCxnSpPr/>
              <p:nvPr/>
            </p:nvCxnSpPr>
            <p:spPr>
              <a:xfrm>
                <a:off x="225425"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6" name="Google Shape;46;p1"/>
              <p:cNvCxnSpPr/>
              <p:nvPr/>
            </p:nvCxnSpPr>
            <p:spPr>
              <a:xfrm>
                <a:off x="1449154"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7" name="Google Shape;47;p1"/>
              <p:cNvCxnSpPr/>
              <p:nvPr/>
            </p:nvCxnSpPr>
            <p:spPr>
              <a:xfrm>
                <a:off x="2665982"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8" name="Google Shape;48;p1"/>
              <p:cNvCxnSpPr/>
              <p:nvPr/>
            </p:nvCxnSpPr>
            <p:spPr>
              <a:xfrm>
                <a:off x="3885119"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49" name="Google Shape;49;p1"/>
              <p:cNvCxnSpPr/>
              <p:nvPr/>
            </p:nvCxnSpPr>
            <p:spPr>
              <a:xfrm>
                <a:off x="5106502" y="0"/>
                <a:ext cx="6815931" cy="6858000"/>
              </a:xfrm>
              <a:prstGeom prst="straightConnector1">
                <a:avLst/>
              </a:prstGeom>
              <a:noFill/>
              <a:ln w="9525" cap="flat" cmpd="sng">
                <a:solidFill>
                  <a:srgbClr val="D8D8D8">
                    <a:alpha val="24313"/>
                  </a:srgbClr>
                </a:solidFill>
                <a:prstDash val="solid"/>
                <a:miter lim="800000"/>
                <a:headEnd type="none" w="sm" len="sm"/>
                <a:tailEnd type="none" w="sm" len="sm"/>
              </a:ln>
            </p:spPr>
          </p:cxnSp>
          <p:grpSp>
            <p:nvGrpSpPr>
              <p:cNvPr id="50" name="Google Shape;50;p1"/>
              <p:cNvGrpSpPr/>
              <p:nvPr/>
            </p:nvGrpSpPr>
            <p:grpSpPr>
              <a:xfrm>
                <a:off x="6327885" y="0"/>
                <a:ext cx="5864115" cy="5898673"/>
                <a:chOff x="6327885" y="0"/>
                <a:chExt cx="5864115" cy="5898673"/>
              </a:xfrm>
            </p:grpSpPr>
            <p:cxnSp>
              <p:nvCxnSpPr>
                <p:cNvPr id="51" name="Google Shape;51;p1"/>
                <p:cNvCxnSpPr/>
                <p:nvPr/>
              </p:nvCxnSpPr>
              <p:spPr>
                <a:xfrm>
                  <a:off x="6327885" y="0"/>
                  <a:ext cx="5864115" cy="5898673"/>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2" name="Google Shape;52;p1"/>
                <p:cNvCxnSpPr/>
                <p:nvPr/>
              </p:nvCxnSpPr>
              <p:spPr>
                <a:xfrm>
                  <a:off x="7549268" y="0"/>
                  <a:ext cx="4642732" cy="4672425"/>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3" name="Google Shape;53;p1"/>
                <p:cNvCxnSpPr/>
                <p:nvPr/>
              </p:nvCxnSpPr>
              <p:spPr>
                <a:xfrm>
                  <a:off x="8772997" y="0"/>
                  <a:ext cx="3419003" cy="345674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4" name="Google Shape;54;p1"/>
                <p:cNvCxnSpPr/>
                <p:nvPr/>
              </p:nvCxnSpPr>
              <p:spPr>
                <a:xfrm>
                  <a:off x="9982200" y="0"/>
                  <a:ext cx="2209800" cy="222646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5" name="Google Shape;55;p1"/>
                <p:cNvCxnSpPr/>
                <p:nvPr/>
              </p:nvCxnSpPr>
              <p:spPr>
                <a:xfrm>
                  <a:off x="11199019" y="0"/>
                  <a:ext cx="992981" cy="1002506"/>
                </a:xfrm>
                <a:prstGeom prst="straightConnector1">
                  <a:avLst/>
                </a:prstGeom>
                <a:noFill/>
                <a:ln w="9525" cap="flat" cmpd="sng">
                  <a:solidFill>
                    <a:srgbClr val="D8D8D8">
                      <a:alpha val="24313"/>
                    </a:srgbClr>
                  </a:solidFill>
                  <a:prstDash val="solid"/>
                  <a:miter lim="800000"/>
                  <a:headEnd type="none" w="sm" len="sm"/>
                  <a:tailEnd type="none" w="sm" len="sm"/>
                </a:ln>
              </p:spPr>
            </p:cxnSp>
          </p:grpSp>
          <p:cxnSp>
            <p:nvCxnSpPr>
              <p:cNvPr id="56" name="Google Shape;56;p1"/>
              <p:cNvCxnSpPr/>
              <p:nvPr/>
            </p:nvCxnSpPr>
            <p:spPr>
              <a:xfrm rot="10800000">
                <a:off x="-1" y="1012053"/>
                <a:ext cx="5828811" cy="5845945"/>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7" name="Google Shape;57;p1"/>
              <p:cNvCxnSpPr/>
              <p:nvPr/>
            </p:nvCxnSpPr>
            <p:spPr>
              <a:xfrm rot="10800000">
                <a:off x="-1" y="2227340"/>
                <a:ext cx="4614781" cy="4630658"/>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8" name="Google Shape;58;p1"/>
              <p:cNvCxnSpPr/>
              <p:nvPr/>
            </p:nvCxnSpPr>
            <p:spPr>
              <a:xfrm rot="10800000">
                <a:off x="-1" y="3432149"/>
                <a:ext cx="3398419" cy="3425849"/>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59" name="Google Shape;59;p1"/>
              <p:cNvCxnSpPr/>
              <p:nvPr/>
            </p:nvCxnSpPr>
            <p:spPr>
              <a:xfrm rot="10800000">
                <a:off x="-1" y="4651431"/>
                <a:ext cx="2196496" cy="2206567"/>
              </a:xfrm>
              <a:prstGeom prst="straightConnector1">
                <a:avLst/>
              </a:prstGeom>
              <a:noFill/>
              <a:ln w="9525" cap="flat" cmpd="sng">
                <a:solidFill>
                  <a:srgbClr val="D8D8D8">
                    <a:alpha val="24313"/>
                  </a:srgbClr>
                </a:solidFill>
                <a:prstDash val="solid"/>
                <a:miter lim="800000"/>
                <a:headEnd type="none" w="sm" len="sm"/>
                <a:tailEnd type="none" w="sm" len="sm"/>
              </a:ln>
            </p:spPr>
          </p:cxnSp>
          <p:cxnSp>
            <p:nvCxnSpPr>
              <p:cNvPr id="60" name="Google Shape;60;p1"/>
              <p:cNvCxnSpPr/>
              <p:nvPr/>
            </p:nvCxnSpPr>
            <p:spPr>
              <a:xfrm rot="10800000">
                <a:off x="-1" y="5864453"/>
                <a:ext cx="987003" cy="993545"/>
              </a:xfrm>
              <a:prstGeom prst="straightConnector1">
                <a:avLst/>
              </a:prstGeom>
              <a:noFill/>
              <a:ln w="9525" cap="flat" cmpd="sng">
                <a:solidFill>
                  <a:srgbClr val="D8D8D8">
                    <a:alpha val="24313"/>
                  </a:srgbClr>
                </a:solidFill>
                <a:prstDash val="solid"/>
                <a:miter lim="800000"/>
                <a:headEnd type="none" w="sm" len="sm"/>
                <a:tailEnd type="none" w="sm" len="sm"/>
              </a:ln>
            </p:spPr>
          </p:cxnSp>
        </p:grpSp>
      </p:grpSp>
      <p:sp>
        <p:nvSpPr>
          <p:cNvPr id="61" name="Google Shape;61;p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1"/>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1%CE%A1%CE%A4%CE%97%CE%9C%CE%91%CE%A4%CE%91%20FINAL/%CE%A0%CF%81%CE%BF%CF%83%CE%AC%CF%81%CF%84%CE%B7%CE%BC%CE%B1_II-%CE%95%CF%80%CE%B9%CF%83%CF%84%CE%B7%CE%BC%CE%BF%CE%BD%CE%B9%CE%BA%CE%AD%CF%82_%CE%9A%CE%B1%CF%84%CE%B7%CE%B3%CE%BF%CF%81%CE%AF%CE%B5%CF%82.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A%CE%9B%CE%97%CE%A3%CE%95%CE%99%CE%A3%20FINAL/%CE%A0%CF%81%CF%8C%CF%83%CE%BA%CE%BB%CE%B7%CF%83%CE%B7-%CE%99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1%CE%A1%CE%A4%CE%97%CE%9C%CE%91%CE%A4%CE%91%20FINAL/%CE%A0%CF%81%CE%BF%CF%83%CE%AC%CF%81%CF%84%CE%B7%CE%BC%CE%B1_%CE%99%CE%99%CE%99-%CE%9F%CE%B4%CE%B7%CE%B3%CE%AF%CE%B5%CF%82_%CE%B3%CE%B9%CE%B1_%CE%A3%CF%85%CE%B3%CE%B3%CF%81%CE%B1%CF%86%CE%B5%CE%AF%CF%82.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1%CE%A1%CE%A4%CE%97%CE%9C%CE%91%CE%A4%CE%91%20FINAL/%CE%A0%CF%81%CE%BF%CF%83%CE%AC%CF%81%CF%84%CE%B7%CE%BC%CE%B1_%CE%99V-%CE%8C%CF%81%CE%BF%CE%B9_%CE%A3%CF%85%CE%BC%CE%BC%CE%B5%CF%84%CE%BF%CF%87%CE%AE%CF%82.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1%CE%A1%CE%A4%CE%97%CE%9C%CE%91%CE%A4%CE%91%20FINAL/%CE%A0%CF%81%CE%BF%CF%83%CE%AC%CF%81%CF%84%CE%B7%CE%BC%CE%B1_V-%CE%9A%CF%81%CE%B9%CF%84%CE%AE%CF%81%CE%B9%CE%B1_%CE%91%CE%BE%CE%B9%CE%BF%CE%BB%CF%8C%CE%B3%CE%B7%CF%83%CE%B7%CF%8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kallipos.gr/images/dimosiotita/kallipos-plus/%CE%A0%CE%A1%CE%9F%CE%A3%CE%91%CE%A1%CE%A4%CE%97%CE%9C%CE%91%CE%A4%CE%91%20FINAL/%CE%A0%CF%81%CE%BF%CF%83%CE%AC%CF%81%CF%84%CE%B7%CE%BC%CE%B1_VI-%CE%9F%CE%B4%CE%B7%CE%B3%CE%AF%CE%B5%CF%82_%CE%95%CE%B3%CE%B3%CF%81%CE%B1%CF%86%CE%AE%CF%82_%CF%83%CF%84%CE%BF_%CE%9C%CE%B7%CF%84%CF%81%CF%8E%CE%BF.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ccounts.kallipos.g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2"/>
          <p:cNvSpPr txBox="1">
            <a:spLocks noGrp="1"/>
          </p:cNvSpPr>
          <p:nvPr>
            <p:ph type="ctrTitle"/>
          </p:nvPr>
        </p:nvSpPr>
        <p:spPr>
          <a:xfrm>
            <a:off x="1293845" y="1822781"/>
            <a:ext cx="9604310" cy="313227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80"/>
              <a:buFont typeface="Arial"/>
              <a:buNone/>
            </a:pPr>
            <a:r>
              <a:rPr lang="el-GR" sz="2880" b="0"/>
              <a:t/>
            </a:r>
            <a:br>
              <a:rPr lang="el-GR" sz="2880" b="0"/>
            </a:br>
            <a:r>
              <a:rPr lang="el-GR" sz="3600"/>
              <a:t/>
            </a:r>
            <a:br>
              <a:rPr lang="el-GR" sz="3600"/>
            </a:br>
            <a:r>
              <a:rPr lang="el-GR" sz="3240"/>
              <a:t>ΑΝΟΙΚΤΑ ΑΚΑΔΗΜΑΪΚΑ ΗΛΕΚΤΡΟΝΙΚΑ ΣΥΓΓΡΑΜΜΑΤΑ  («ΚΑΛΛΙΠΟΣ+») </a:t>
            </a:r>
            <a:br>
              <a:rPr lang="el-GR" sz="3240"/>
            </a:br>
            <a:r>
              <a:rPr lang="el-GR" sz="3240"/>
              <a:t/>
            </a:r>
            <a:br>
              <a:rPr lang="el-GR" sz="3240"/>
            </a:br>
            <a:r>
              <a:rPr lang="el-GR" sz="3240" b="0">
                <a:solidFill>
                  <a:srgbClr val="FF0000"/>
                </a:solidFill>
              </a:rPr>
              <a:t>Ενημερωτική παρουσίαση</a:t>
            </a:r>
            <a:r>
              <a:rPr lang="el-GR" sz="3240" b="0"/>
              <a:t/>
            </a:r>
            <a:br>
              <a:rPr lang="el-GR" sz="3240" b="0"/>
            </a:br>
            <a:r>
              <a:rPr lang="el-GR" sz="2430" b="0"/>
              <a:t/>
            </a:r>
            <a:br>
              <a:rPr lang="el-GR" sz="2430" b="0"/>
            </a:br>
            <a:r>
              <a:rPr lang="el-GR" sz="2430" b="0"/>
              <a:t>Οκτώβριος 2020</a:t>
            </a:r>
            <a:endParaRPr sz="2430"/>
          </a:p>
        </p:txBody>
      </p:sp>
      <p:sp>
        <p:nvSpPr>
          <p:cNvPr id="393" name="Google Shape;393;p12"/>
          <p:cNvSpPr txBox="1">
            <a:spLocks noGrp="1"/>
          </p:cNvSpPr>
          <p:nvPr>
            <p:ph type="subTitle" idx="1"/>
          </p:nvPr>
        </p:nvSpPr>
        <p:spPr>
          <a:xfrm>
            <a:off x="1293845" y="5274536"/>
            <a:ext cx="9604310" cy="783363"/>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SzPts val="2000"/>
              <a:buFont typeface="Arial"/>
              <a:buChar char="•"/>
            </a:pPr>
            <a:r>
              <a:rPr lang="el-GR"/>
              <a:t>Γενικά στοιχεία του Έργου </a:t>
            </a:r>
            <a:endParaRPr/>
          </a:p>
          <a:p>
            <a:pPr marL="342900" lvl="0" indent="-342900" algn="ctr" rtl="0">
              <a:lnSpc>
                <a:spcPct val="90000"/>
              </a:lnSpc>
              <a:spcBef>
                <a:spcPts val="0"/>
              </a:spcBef>
              <a:spcAft>
                <a:spcPts val="0"/>
              </a:spcAft>
              <a:buSzPts val="2000"/>
              <a:buFont typeface="Arial"/>
              <a:buChar char="•"/>
            </a:pPr>
            <a:r>
              <a:rPr lang="el-GR"/>
              <a:t>Νέες Προσκλήσεις - Μητρώο – Υποβολή προτάσεων – Αποζημιώσεις</a:t>
            </a:r>
            <a:endParaRPr/>
          </a:p>
        </p:txBody>
      </p:sp>
      <p:pic>
        <p:nvPicPr>
          <p:cNvPr id="394" name="Google Shape;394;p12"/>
          <p:cNvPicPr preferRelativeResize="0"/>
          <p:nvPr/>
        </p:nvPicPr>
        <p:blipFill rotWithShape="1">
          <a:blip r:embed="rId3">
            <a:alphaModFix/>
          </a:blip>
          <a:srcRect/>
          <a:stretch/>
        </p:blipFill>
        <p:spPr>
          <a:xfrm>
            <a:off x="1108650" y="223214"/>
            <a:ext cx="2726996" cy="690928"/>
          </a:xfrm>
          <a:prstGeom prst="rect">
            <a:avLst/>
          </a:prstGeom>
          <a:noFill/>
          <a:ln>
            <a:noFill/>
          </a:ln>
        </p:spPr>
      </p:pic>
      <p:pic>
        <p:nvPicPr>
          <p:cNvPr id="395" name="Google Shape;395;p12"/>
          <p:cNvPicPr preferRelativeResize="0"/>
          <p:nvPr/>
        </p:nvPicPr>
        <p:blipFill rotWithShape="1">
          <a:blip r:embed="rId4">
            <a:alphaModFix/>
          </a:blip>
          <a:srcRect/>
          <a:stretch/>
        </p:blipFill>
        <p:spPr>
          <a:xfrm>
            <a:off x="9039566" y="223329"/>
            <a:ext cx="1951568" cy="690813"/>
          </a:xfrm>
          <a:prstGeom prst="rect">
            <a:avLst/>
          </a:prstGeom>
          <a:noFill/>
          <a:ln>
            <a:noFill/>
          </a:ln>
        </p:spPr>
      </p:pic>
      <p:pic>
        <p:nvPicPr>
          <p:cNvPr id="396" name="Google Shape;396;p12"/>
          <p:cNvPicPr preferRelativeResize="0"/>
          <p:nvPr/>
        </p:nvPicPr>
        <p:blipFill rotWithShape="1">
          <a:blip r:embed="rId5">
            <a:alphaModFix/>
          </a:blip>
          <a:srcRect/>
          <a:stretch/>
        </p:blipFill>
        <p:spPr>
          <a:xfrm>
            <a:off x="5515517" y="123567"/>
            <a:ext cx="790575" cy="79057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1"/>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Θεματικές περιοχές</a:t>
            </a:r>
            <a:endParaRPr/>
          </a:p>
        </p:txBody>
      </p:sp>
      <p:sp>
        <p:nvSpPr>
          <p:cNvPr id="470" name="Google Shape;470;p21"/>
          <p:cNvSpPr txBox="1">
            <a:spLocks noGrp="1"/>
          </p:cNvSpPr>
          <p:nvPr>
            <p:ph type="body" idx="1"/>
          </p:nvPr>
        </p:nvSpPr>
        <p:spPr>
          <a:xfrm>
            <a:off x="609601" y="1362517"/>
            <a:ext cx="5913119" cy="4687057"/>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000"/>
              <a:buChar char="▪"/>
            </a:pPr>
            <a:r>
              <a:rPr lang="el-GR"/>
              <a:t>Στο </a:t>
            </a:r>
            <a:r>
              <a:rPr lang="el-GR" b="1">
                <a:solidFill>
                  <a:srgbClr val="FF0000"/>
                </a:solidFill>
              </a:rPr>
              <a:t>Προσάρτημα ΙΙ </a:t>
            </a:r>
            <a:r>
              <a:rPr lang="el-GR"/>
              <a:t>των Προσκλήσεων εμπεριέχονται αναλυτικά όλες οι επιστημονικές κατηγορίες ανά Θεματική Περιοχή.</a:t>
            </a:r>
            <a:endParaRPr/>
          </a:p>
        </p:txBody>
      </p:sp>
      <p:pic>
        <p:nvPicPr>
          <p:cNvPr id="471" name="Google Shape;471;p21">
            <a:hlinkClick r:id="rId3"/>
          </p:cNvPr>
          <p:cNvPicPr preferRelativeResize="0"/>
          <p:nvPr/>
        </p:nvPicPr>
        <p:blipFill rotWithShape="1">
          <a:blip r:embed="rId4">
            <a:alphaModFix/>
          </a:blip>
          <a:srcRect/>
          <a:stretch/>
        </p:blipFill>
        <p:spPr>
          <a:xfrm>
            <a:off x="6798974" y="329184"/>
            <a:ext cx="3966561" cy="552733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2"/>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Κατηγορίες συγγραμμάτων που χρηματοδοτούνται</a:t>
            </a:r>
            <a:endParaRPr/>
          </a:p>
        </p:txBody>
      </p:sp>
      <p:sp>
        <p:nvSpPr>
          <p:cNvPr id="478" name="Google Shape;478;p22"/>
          <p:cNvSpPr txBox="1">
            <a:spLocks noGrp="1"/>
          </p:cNvSpPr>
          <p:nvPr>
            <p:ph type="body" idx="1"/>
          </p:nvPr>
        </p:nvSpPr>
        <p:spPr>
          <a:xfrm>
            <a:off x="609601" y="1078312"/>
            <a:ext cx="10974592" cy="5149493"/>
          </a:xfrm>
          <a:prstGeom prst="rect">
            <a:avLst/>
          </a:prstGeom>
          <a:noFill/>
          <a:ln>
            <a:noFill/>
          </a:ln>
        </p:spPr>
        <p:txBody>
          <a:bodyPr spcFirstLastPara="1" wrap="square" lIns="91425" tIns="45700" rIns="91425" bIns="45700" anchor="t" anchorCtr="0">
            <a:noAutofit/>
          </a:bodyPr>
          <a:lstStyle/>
          <a:p>
            <a:pPr marL="444500" lvl="0" indent="-444500" algn="l" rtl="0">
              <a:lnSpc>
                <a:spcPct val="140000"/>
              </a:lnSpc>
              <a:spcBef>
                <a:spcPts val="0"/>
              </a:spcBef>
              <a:spcAft>
                <a:spcPts val="0"/>
              </a:spcAft>
              <a:buSzPts val="2000"/>
              <a:buFont typeface="Noto Sans Symbols"/>
              <a:buChar char="❑"/>
            </a:pPr>
            <a:r>
              <a:rPr lang="el-GR" b="1"/>
              <a:t>Νέο Σύγγραμμα-Εγχειρίδιο </a:t>
            </a:r>
            <a:r>
              <a:rPr lang="el-GR"/>
              <a:t>για </a:t>
            </a:r>
            <a:r>
              <a:rPr lang="el-GR" b="1"/>
              <a:t>Προπτυχιακά</a:t>
            </a:r>
            <a:r>
              <a:rPr lang="el-GR"/>
              <a:t> και </a:t>
            </a:r>
            <a:r>
              <a:rPr lang="el-GR" b="1"/>
              <a:t>Μεταπτυχιακά</a:t>
            </a:r>
            <a:r>
              <a:rPr lang="el-GR"/>
              <a:t> μαθήματα</a:t>
            </a:r>
            <a:endParaRPr/>
          </a:p>
          <a:p>
            <a:pPr marL="444500" lvl="0" indent="-444500" algn="l" rtl="0">
              <a:lnSpc>
                <a:spcPct val="140000"/>
              </a:lnSpc>
              <a:spcBef>
                <a:spcPts val="1200"/>
              </a:spcBef>
              <a:spcAft>
                <a:spcPts val="0"/>
              </a:spcAft>
              <a:buSzPts val="2000"/>
              <a:buFont typeface="Noto Sans Symbols"/>
              <a:buChar char="❑"/>
            </a:pPr>
            <a:r>
              <a:rPr lang="el-GR" b="1"/>
              <a:t>Μετάφραση</a:t>
            </a:r>
            <a:r>
              <a:rPr lang="el-GR"/>
              <a:t> (στα </a:t>
            </a:r>
            <a:r>
              <a:rPr lang="el-GR" b="1"/>
              <a:t>ελληνικά</a:t>
            </a:r>
            <a:r>
              <a:rPr lang="el-GR"/>
              <a:t>) </a:t>
            </a:r>
            <a:r>
              <a:rPr lang="el-GR">
                <a:solidFill>
                  <a:srgbClr val="FF0000"/>
                </a:solidFill>
              </a:rPr>
              <a:t>ανοικτού</a:t>
            </a:r>
            <a:r>
              <a:rPr lang="el-GR"/>
              <a:t> ξενόγλωσσου συγγράμματος (textbook) ή/και σύνθεση από περισσότερες πηγές ανοικτού περιεχομένου</a:t>
            </a:r>
            <a:endParaRPr/>
          </a:p>
          <a:p>
            <a:pPr marL="444500" lvl="0" indent="-444500" algn="l" rtl="0">
              <a:lnSpc>
                <a:spcPct val="140000"/>
              </a:lnSpc>
              <a:spcBef>
                <a:spcPts val="1200"/>
              </a:spcBef>
              <a:spcAft>
                <a:spcPts val="0"/>
              </a:spcAft>
              <a:buSzPts val="2000"/>
              <a:buFont typeface="Noto Sans Symbols"/>
              <a:buChar char="❑"/>
            </a:pPr>
            <a:r>
              <a:rPr lang="el-GR" b="1"/>
              <a:t>Μονογραφία</a:t>
            </a:r>
            <a:endParaRPr/>
          </a:p>
          <a:p>
            <a:pPr marL="444500" lvl="0" indent="-444500" algn="l" rtl="0">
              <a:lnSpc>
                <a:spcPct val="140000"/>
              </a:lnSpc>
              <a:spcBef>
                <a:spcPts val="1200"/>
              </a:spcBef>
              <a:spcAft>
                <a:spcPts val="0"/>
              </a:spcAft>
              <a:buSzPts val="2000"/>
              <a:buFont typeface="Noto Sans Symbols"/>
              <a:buChar char="❑"/>
            </a:pPr>
            <a:r>
              <a:rPr lang="el-GR"/>
              <a:t>Εκτενής </a:t>
            </a:r>
            <a:r>
              <a:rPr lang="el-GR" b="1"/>
              <a:t>Βιβλιογραφικός</a:t>
            </a:r>
            <a:r>
              <a:rPr lang="el-GR"/>
              <a:t> Οδηγός</a:t>
            </a:r>
            <a:endParaRPr sz="1000"/>
          </a:p>
          <a:p>
            <a:pPr marL="473075" lvl="0" indent="-342900" algn="l" rtl="0">
              <a:lnSpc>
                <a:spcPct val="140000"/>
              </a:lnSpc>
              <a:spcBef>
                <a:spcPts val="1200"/>
              </a:spcBef>
              <a:spcAft>
                <a:spcPts val="0"/>
              </a:spcAft>
              <a:buSzPts val="2000"/>
              <a:buFont typeface="Noto Sans Symbols"/>
              <a:buChar char="⮚"/>
            </a:pPr>
            <a:r>
              <a:rPr lang="el-GR">
                <a:solidFill>
                  <a:srgbClr val="2D28FC"/>
                </a:solidFill>
              </a:rPr>
              <a:t>Συγγράμματα </a:t>
            </a:r>
            <a:r>
              <a:rPr lang="el-GR" b="1">
                <a:solidFill>
                  <a:srgbClr val="2D28FC"/>
                </a:solidFill>
              </a:rPr>
              <a:t>υψηλής</a:t>
            </a:r>
            <a:r>
              <a:rPr lang="el-GR">
                <a:solidFill>
                  <a:srgbClr val="2D28FC"/>
                </a:solidFill>
              </a:rPr>
              <a:t> </a:t>
            </a:r>
            <a:r>
              <a:rPr lang="el-GR" b="1">
                <a:solidFill>
                  <a:srgbClr val="2D28FC"/>
                </a:solidFill>
              </a:rPr>
              <a:t>προτεραιότητας</a:t>
            </a:r>
            <a:r>
              <a:rPr lang="el-GR">
                <a:solidFill>
                  <a:srgbClr val="2D28FC"/>
                </a:solidFill>
              </a:rPr>
              <a:t> και Συγγράμματα </a:t>
            </a:r>
            <a:r>
              <a:rPr lang="el-GR" b="1">
                <a:solidFill>
                  <a:srgbClr val="2D28FC"/>
                </a:solidFill>
              </a:rPr>
              <a:t>ειδικού σκοπού</a:t>
            </a:r>
            <a:endParaRPr/>
          </a:p>
          <a:p>
            <a:pPr marL="473075" lvl="0" indent="-342900" algn="l" rtl="0">
              <a:lnSpc>
                <a:spcPct val="140000"/>
              </a:lnSpc>
              <a:spcBef>
                <a:spcPts val="1200"/>
              </a:spcBef>
              <a:spcAft>
                <a:spcPts val="0"/>
              </a:spcAft>
              <a:buSzPts val="2000"/>
              <a:buFont typeface="Noto Sans Symbols"/>
              <a:buChar char="⮚"/>
            </a:pPr>
            <a:r>
              <a:rPr lang="el-GR">
                <a:solidFill>
                  <a:srgbClr val="2D28FC"/>
                </a:solidFill>
              </a:rPr>
              <a:t>Συγγραφή </a:t>
            </a:r>
            <a:r>
              <a:rPr lang="el-GR" b="1">
                <a:solidFill>
                  <a:srgbClr val="2D28FC"/>
                </a:solidFill>
              </a:rPr>
              <a:t>και σε άλλη γλώσσα </a:t>
            </a:r>
            <a:r>
              <a:rPr lang="el-GR">
                <a:solidFill>
                  <a:srgbClr val="2D28FC"/>
                </a:solidFill>
              </a:rPr>
              <a:t>(πλην της ελληνικής) </a:t>
            </a:r>
            <a:endParaRPr/>
          </a:p>
          <a:p>
            <a:pPr marL="701675" lvl="1" indent="-342900" algn="l" rtl="0">
              <a:lnSpc>
                <a:spcPct val="140000"/>
              </a:lnSpc>
              <a:spcBef>
                <a:spcPts val="1200"/>
              </a:spcBef>
              <a:spcAft>
                <a:spcPts val="0"/>
              </a:spcAft>
              <a:buSzPts val="1800"/>
              <a:buFont typeface="Noto Sans Symbols"/>
              <a:buChar char="✔"/>
            </a:pPr>
            <a:r>
              <a:rPr lang="el-GR">
                <a:solidFill>
                  <a:srgbClr val="FF0000"/>
                </a:solidFill>
              </a:rPr>
              <a:t>για Μεταπτυχιακά μαθήματα και μαθήματα Ξένων Γλωσσών</a:t>
            </a:r>
            <a:endParaRPr/>
          </a:p>
          <a:p>
            <a:pPr marL="701675" lvl="1" indent="-342900" algn="l" rtl="0">
              <a:lnSpc>
                <a:spcPct val="140000"/>
              </a:lnSpc>
              <a:spcBef>
                <a:spcPts val="1200"/>
              </a:spcBef>
              <a:spcAft>
                <a:spcPts val="0"/>
              </a:spcAft>
              <a:buSzPts val="1800"/>
              <a:buFont typeface="Noto Sans Symbols"/>
              <a:buChar char="✔"/>
            </a:pPr>
            <a:r>
              <a:rPr lang="el-GR">
                <a:solidFill>
                  <a:srgbClr val="FF0000"/>
                </a:solidFill>
              </a:rPr>
              <a:t>και για Προπτυχιακά, μετά από έγκριση της ΕΕΣΑ</a:t>
            </a:r>
            <a:endParaRPr>
              <a:solidFill>
                <a:srgbClr val="FF0000"/>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3"/>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2880"/>
              <a:buFont typeface="Arial"/>
              <a:buNone/>
            </a:pPr>
            <a:r>
              <a:rPr lang="el-GR" sz="2880" b="1"/>
              <a:t>Νέο Σύγγραμμα-Εγχειρίδιο - Προπτυχιακά</a:t>
            </a:r>
            <a:r>
              <a:rPr lang="el-GR" sz="2880"/>
              <a:t> &amp; </a:t>
            </a:r>
            <a:r>
              <a:rPr lang="el-GR" sz="2880" b="1"/>
              <a:t>Μεταπτυχιακά</a:t>
            </a:r>
            <a:endParaRPr sz="2880"/>
          </a:p>
        </p:txBody>
      </p:sp>
      <p:sp>
        <p:nvSpPr>
          <p:cNvPr id="485" name="Google Shape;485;p23"/>
          <p:cNvSpPr txBox="1">
            <a:spLocks noGrp="1"/>
          </p:cNvSpPr>
          <p:nvPr>
            <p:ph type="body" idx="1"/>
          </p:nvPr>
        </p:nvSpPr>
        <p:spPr>
          <a:xfrm>
            <a:off x="609601" y="1223238"/>
            <a:ext cx="10526793" cy="4967497"/>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1800"/>
              <a:buChar char="▪"/>
            </a:pPr>
            <a:r>
              <a:rPr lang="el-GR" sz="1800"/>
              <a:t>Κάλυψη της ύλη </a:t>
            </a:r>
            <a:r>
              <a:rPr lang="el-GR" sz="1800" b="1"/>
              <a:t>ενός εξαμηνιαίου Προπτυχιακού ή Μεταπτυχιακού μαθήματος</a:t>
            </a:r>
            <a:r>
              <a:rPr lang="el-GR" sz="1800"/>
              <a:t>.</a:t>
            </a:r>
            <a:endParaRPr/>
          </a:p>
          <a:p>
            <a:pPr marL="228600" lvl="0" indent="-228600" algn="l" rtl="0">
              <a:lnSpc>
                <a:spcPct val="150000"/>
              </a:lnSpc>
              <a:spcBef>
                <a:spcPts val="1200"/>
              </a:spcBef>
              <a:spcAft>
                <a:spcPts val="0"/>
              </a:spcAft>
              <a:buSzPts val="1800"/>
              <a:buChar char="▪"/>
            </a:pPr>
            <a:r>
              <a:rPr lang="el-GR" sz="1800" b="1"/>
              <a:t>10-12 κεφάλαια </a:t>
            </a:r>
            <a:r>
              <a:rPr lang="el-GR" sz="1800"/>
              <a:t>αυτοτελή κεφάλαια, ένα για κάθε διδακτική εβδομάδα – </a:t>
            </a:r>
            <a:r>
              <a:rPr lang="el-GR" sz="1800" b="1"/>
              <a:t>Μαθησιακά αντικείμενα </a:t>
            </a:r>
            <a:r>
              <a:rPr lang="el-GR" sz="1800"/>
              <a:t>- </a:t>
            </a:r>
            <a:r>
              <a:rPr lang="el-GR" sz="1800" b="1"/>
              <a:t>250-400 σελίδες</a:t>
            </a:r>
            <a:r>
              <a:rPr lang="el-GR" sz="1800"/>
              <a:t>.</a:t>
            </a:r>
            <a:endParaRPr/>
          </a:p>
          <a:p>
            <a:pPr marL="228600" lvl="0" indent="-228600" algn="l" rtl="0">
              <a:lnSpc>
                <a:spcPct val="150000"/>
              </a:lnSpc>
              <a:spcBef>
                <a:spcPts val="1200"/>
              </a:spcBef>
              <a:spcAft>
                <a:spcPts val="0"/>
              </a:spcAft>
              <a:buSzPts val="1800"/>
              <a:buChar char="▪"/>
            </a:pPr>
            <a:r>
              <a:rPr lang="el-GR" sz="1800"/>
              <a:t>Γλώσσας γραφής κυρίως η </a:t>
            </a:r>
            <a:r>
              <a:rPr lang="el-GR" sz="1800" b="1"/>
              <a:t>ελληνική</a:t>
            </a:r>
            <a:r>
              <a:rPr lang="el-GR" sz="1800"/>
              <a:t>   (</a:t>
            </a:r>
            <a:r>
              <a:rPr lang="el-GR" sz="1800" u="sng"/>
              <a:t>άλλη γλώσσα</a:t>
            </a:r>
            <a:r>
              <a:rPr lang="el-GR" sz="1800"/>
              <a:t>: για μαθήματα Ξένων Γλωσσών/Φιλολογιών, καθώς και για Μεταπτυχιακά μαθήματα – και για Προπτυχιακά μαθήματα, μετά από έγκριση).</a:t>
            </a:r>
            <a:endParaRPr sz="1800"/>
          </a:p>
          <a:p>
            <a:pPr marL="228600" lvl="0" indent="-228600" algn="l" rtl="0">
              <a:lnSpc>
                <a:spcPct val="150000"/>
              </a:lnSpc>
              <a:spcBef>
                <a:spcPts val="1200"/>
              </a:spcBef>
              <a:spcAft>
                <a:spcPts val="0"/>
              </a:spcAft>
              <a:buSzPts val="1800"/>
              <a:buChar char="▪"/>
            </a:pPr>
            <a:r>
              <a:rPr lang="el-GR" sz="1800" b="1"/>
              <a:t>Σύνδεση</a:t>
            </a:r>
            <a:r>
              <a:rPr lang="el-GR" sz="1800"/>
              <a:t> με Προπτυχιακό ή Μεταπτυχιακό </a:t>
            </a:r>
            <a:r>
              <a:rPr lang="el-GR" sz="1800" b="1"/>
              <a:t>μάθημα</a:t>
            </a:r>
            <a:r>
              <a:rPr lang="el-GR" sz="1800"/>
              <a:t> ή/και διανεμόμενο </a:t>
            </a:r>
            <a:r>
              <a:rPr lang="el-GR" sz="1800" b="1"/>
              <a:t>έντυπο σύγγραμμα</a:t>
            </a:r>
            <a:r>
              <a:rPr lang="el-GR" sz="1800"/>
              <a:t>, με ένδειξη ποσοστού κάλυψης της αντίστοιχης ύλης.</a:t>
            </a:r>
            <a:endParaRPr/>
          </a:p>
          <a:p>
            <a:pPr marL="228600" lvl="0" indent="-228600" algn="l" rtl="0">
              <a:lnSpc>
                <a:spcPct val="150000"/>
              </a:lnSpc>
              <a:spcBef>
                <a:spcPts val="1200"/>
              </a:spcBef>
              <a:spcAft>
                <a:spcPts val="0"/>
              </a:spcAft>
              <a:buSzPts val="1800"/>
              <a:buChar char="▪"/>
            </a:pPr>
            <a:r>
              <a:rPr lang="el-GR" sz="1800"/>
              <a:t>Μορφότυπος τελικού συγγράμματος: </a:t>
            </a:r>
            <a:r>
              <a:rPr lang="el-GR" sz="1800" b="1"/>
              <a:t>pdf</a:t>
            </a:r>
            <a:r>
              <a:rPr lang="el-GR" sz="1800"/>
              <a:t>.</a:t>
            </a:r>
            <a:endParaRPr/>
          </a:p>
          <a:p>
            <a:pPr marL="228600" lvl="0" indent="-228600" algn="l" rtl="0">
              <a:lnSpc>
                <a:spcPct val="150000"/>
              </a:lnSpc>
              <a:spcBef>
                <a:spcPts val="1200"/>
              </a:spcBef>
              <a:spcAft>
                <a:spcPts val="0"/>
              </a:spcAft>
              <a:buSzPts val="1800"/>
              <a:buChar char="▪"/>
            </a:pPr>
            <a:r>
              <a:rPr lang="el-GR" sz="1800"/>
              <a:t>Μορφότυπος λοιπών παραδοτέων: </a:t>
            </a:r>
            <a:r>
              <a:rPr lang="el-GR" sz="1800" b="1"/>
              <a:t>Microsoft Word, Latex κλπ., με τα σχήματα και τις εικόνες σε επαρκή ανάλυση κλπ.</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4"/>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Μετάφραση</a:t>
            </a:r>
            <a:endParaRPr/>
          </a:p>
        </p:txBody>
      </p:sp>
      <p:sp>
        <p:nvSpPr>
          <p:cNvPr id="492" name="Google Shape;492;p24"/>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400"/>
              <a:buChar char="▪"/>
            </a:pPr>
            <a:r>
              <a:rPr lang="el-GR" sz="2400"/>
              <a:t>Πρόκειται για συγγράμματα/βιβλία που θα προέλθουν από τη </a:t>
            </a:r>
            <a:r>
              <a:rPr lang="el-GR" sz="2400" b="1"/>
              <a:t>μετάφραση ξενόγλωσσων συγγραμμάτων</a:t>
            </a:r>
            <a:r>
              <a:rPr lang="el-GR" sz="2400"/>
              <a:t> τα οποία διατίθενται με κάποια από τις </a:t>
            </a:r>
            <a:r>
              <a:rPr lang="el-GR" sz="2400" b="1"/>
              <a:t>άδειες Ανοικτού Περιεχομένου</a:t>
            </a:r>
            <a:r>
              <a:rPr lang="el-GR" sz="2400"/>
              <a:t> (πχ. άδειες Creative Commons / CC) και επιτρέπουν </a:t>
            </a:r>
            <a:r>
              <a:rPr lang="el-GR" sz="2400" b="1"/>
              <a:t>τη δημιουργία παράγωγων έργων </a:t>
            </a:r>
            <a:r>
              <a:rPr lang="el-GR" sz="2400"/>
              <a:t>όπως οι Μεταφράσεις.</a:t>
            </a:r>
            <a:endParaRPr sz="2400"/>
          </a:p>
          <a:p>
            <a:pPr marL="228600" lvl="0" indent="-228600" algn="l" rtl="0">
              <a:lnSpc>
                <a:spcPct val="150000"/>
              </a:lnSpc>
              <a:spcBef>
                <a:spcPts val="1200"/>
              </a:spcBef>
              <a:spcAft>
                <a:spcPts val="0"/>
              </a:spcAft>
              <a:buSzPts val="2400"/>
              <a:buChar char="▪"/>
            </a:pPr>
            <a:r>
              <a:rPr lang="el-GR" sz="2400" b="1"/>
              <a:t>Το Έργο μπορεί να παρέχει ενδεικτικό κατάλογο (λίστα) με συλλογές τίτλων. </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Μονογραφία</a:t>
            </a:r>
            <a:endParaRPr/>
          </a:p>
        </p:txBody>
      </p:sp>
      <p:sp>
        <p:nvSpPr>
          <p:cNvPr id="499" name="Google Shape;499;p25"/>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a:t>Πρόκειται για </a:t>
            </a:r>
            <a:r>
              <a:rPr lang="el-GR" sz="2400" b="1"/>
              <a:t>επιστημονική μελέτη </a:t>
            </a:r>
            <a:r>
              <a:rPr lang="el-GR" sz="2400"/>
              <a:t>στην οποία ο Συγγραφέας πραγματεύεται ένα μόνο θέμα, κατά τρόπο πλήρη, ολοκληρωμένο και διεξοδικό. </a:t>
            </a:r>
            <a:endParaRPr/>
          </a:p>
          <a:p>
            <a:pPr marL="228600" lvl="0" indent="-228600" algn="just" rtl="0">
              <a:lnSpc>
                <a:spcPct val="150000"/>
              </a:lnSpc>
              <a:spcBef>
                <a:spcPts val="1200"/>
              </a:spcBef>
              <a:spcAft>
                <a:spcPts val="0"/>
              </a:spcAft>
              <a:buSzPts val="2400"/>
              <a:buChar char="▪"/>
            </a:pPr>
            <a:r>
              <a:rPr lang="el-GR" sz="2400"/>
              <a:t>Μπορεί να είναι </a:t>
            </a:r>
            <a:r>
              <a:rPr lang="el-GR" sz="2400" b="1"/>
              <a:t>ειδικό αντικείμενο/πρόβλημα</a:t>
            </a:r>
            <a:r>
              <a:rPr lang="el-GR" sz="2400"/>
              <a:t>, αρκεί η ανάπτυξη του θέματος να είναι </a:t>
            </a:r>
            <a:r>
              <a:rPr lang="el-GR" sz="2400" b="1"/>
              <a:t>πλήρης, ολόπλευρη και εξαντλητική</a:t>
            </a:r>
            <a:r>
              <a:rPr lang="el-GR" sz="2400"/>
              <a:t>.</a:t>
            </a:r>
            <a:endParaRPr/>
          </a:p>
          <a:p>
            <a:pPr marL="228600" lvl="0" indent="-228600" algn="just" rtl="0">
              <a:lnSpc>
                <a:spcPct val="150000"/>
              </a:lnSpc>
              <a:spcBef>
                <a:spcPts val="1200"/>
              </a:spcBef>
              <a:spcAft>
                <a:spcPts val="0"/>
              </a:spcAft>
              <a:buSzPts val="2400"/>
              <a:buChar char="▪"/>
            </a:pPr>
            <a:r>
              <a:rPr lang="el-GR" sz="2400"/>
              <a:t>Κάλυψη της ύλη ενός εξαμηνιαίου </a:t>
            </a:r>
            <a:r>
              <a:rPr lang="el-GR" sz="2400" b="1"/>
              <a:t>Μεταπτυχιακού μαθήματος.</a:t>
            </a:r>
            <a:endParaRPr/>
          </a:p>
          <a:p>
            <a:pPr marL="228600" lvl="0" indent="-228600" algn="just" rtl="0">
              <a:lnSpc>
                <a:spcPct val="150000"/>
              </a:lnSpc>
              <a:spcBef>
                <a:spcPts val="1200"/>
              </a:spcBef>
              <a:spcAft>
                <a:spcPts val="0"/>
              </a:spcAft>
              <a:buSzPts val="2400"/>
              <a:buChar char="▪"/>
            </a:pPr>
            <a:r>
              <a:rPr lang="el-GR" sz="2400"/>
              <a:t>Μέγεθος: </a:t>
            </a:r>
            <a:r>
              <a:rPr lang="el-GR" sz="2400" b="1"/>
              <a:t>250-300 σελίδες.</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6"/>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Εκτενής Βιβλιογραφικός Οδηγός</a:t>
            </a:r>
            <a:endParaRPr/>
          </a:p>
        </p:txBody>
      </p:sp>
      <p:sp>
        <p:nvSpPr>
          <p:cNvPr id="506" name="Google Shape;506;p26"/>
          <p:cNvSpPr txBox="1">
            <a:spLocks noGrp="1"/>
          </p:cNvSpPr>
          <p:nvPr>
            <p:ph type="body" idx="1"/>
          </p:nvPr>
        </p:nvSpPr>
        <p:spPr>
          <a:xfrm>
            <a:off x="609601" y="1362517"/>
            <a:ext cx="10523837"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40000"/>
              </a:lnSpc>
              <a:spcBef>
                <a:spcPts val="0"/>
              </a:spcBef>
              <a:spcAft>
                <a:spcPts val="0"/>
              </a:spcAft>
              <a:buSzPts val="2220"/>
              <a:buChar char="▪"/>
            </a:pPr>
            <a:r>
              <a:rPr lang="el-GR" sz="2220"/>
              <a:t>Πρόκειται για </a:t>
            </a:r>
            <a:r>
              <a:rPr lang="el-GR" sz="2220" b="1"/>
              <a:t>εκτενή επισκόπηση/ανάλυση της βιβλιογραφίας </a:t>
            </a:r>
            <a:r>
              <a:rPr lang="el-GR" sz="2220"/>
              <a:t>(βιβλίων, tutorial papers, ιστοσελίδων και άλλων πηγών), η οποία θεωρείται καθοριστική για τη διαμόρφωσή ενός σημαντικού γνωστικού πεδίου. </a:t>
            </a:r>
            <a:endParaRPr sz="2220"/>
          </a:p>
          <a:p>
            <a:pPr marL="228600" lvl="0" indent="-228600" algn="just" rtl="0">
              <a:lnSpc>
                <a:spcPct val="140000"/>
              </a:lnSpc>
              <a:spcBef>
                <a:spcPts val="1200"/>
              </a:spcBef>
              <a:spcAft>
                <a:spcPts val="0"/>
              </a:spcAft>
              <a:buSzPts val="2220"/>
              <a:buChar char="▪"/>
            </a:pPr>
            <a:r>
              <a:rPr lang="el-GR" sz="2220" b="1"/>
              <a:t>Οργάνωση-Δομή</a:t>
            </a:r>
            <a:r>
              <a:rPr lang="el-GR" sz="2220"/>
              <a:t>: </a:t>
            </a:r>
            <a:endParaRPr sz="2220"/>
          </a:p>
          <a:p>
            <a:pPr marL="274320" lvl="1" indent="0" algn="just" rtl="0">
              <a:lnSpc>
                <a:spcPct val="140000"/>
              </a:lnSpc>
              <a:spcBef>
                <a:spcPts val="1200"/>
              </a:spcBef>
              <a:spcAft>
                <a:spcPts val="0"/>
              </a:spcAft>
              <a:buSzPts val="2035"/>
              <a:buNone/>
            </a:pPr>
            <a:r>
              <a:rPr lang="el-GR" sz="2035"/>
              <a:t>(</a:t>
            </a:r>
            <a:r>
              <a:rPr lang="el-GR" sz="2035">
                <a:solidFill>
                  <a:srgbClr val="FF0000"/>
                </a:solidFill>
              </a:rPr>
              <a:t>α) Εκτενής εισαγωγή στο γνωστικό αντικείμενο αναφοράς</a:t>
            </a:r>
            <a:endParaRPr/>
          </a:p>
          <a:p>
            <a:pPr marL="274320" lvl="1" indent="0" algn="just" rtl="0">
              <a:lnSpc>
                <a:spcPct val="140000"/>
              </a:lnSpc>
              <a:spcBef>
                <a:spcPts val="1200"/>
              </a:spcBef>
              <a:spcAft>
                <a:spcPts val="0"/>
              </a:spcAft>
              <a:buSzPts val="2035"/>
              <a:buNone/>
            </a:pPr>
            <a:r>
              <a:rPr lang="el-GR" sz="2035">
                <a:solidFill>
                  <a:srgbClr val="FF0000"/>
                </a:solidFill>
              </a:rPr>
              <a:t>(β) Επισκόπηση/ανάλυση βιβλίων/μονογραφιών </a:t>
            </a:r>
            <a:endParaRPr sz="2035">
              <a:solidFill>
                <a:srgbClr val="FF0000"/>
              </a:solidFill>
            </a:endParaRPr>
          </a:p>
          <a:p>
            <a:pPr marL="274320" lvl="1" indent="0" algn="just" rtl="0">
              <a:lnSpc>
                <a:spcPct val="140000"/>
              </a:lnSpc>
              <a:spcBef>
                <a:spcPts val="1200"/>
              </a:spcBef>
              <a:spcAft>
                <a:spcPts val="0"/>
              </a:spcAft>
              <a:buSzPts val="2035"/>
              <a:buNone/>
            </a:pPr>
            <a:r>
              <a:rPr lang="el-GR" sz="2035">
                <a:solidFill>
                  <a:srgbClr val="FF0000"/>
                </a:solidFill>
              </a:rPr>
              <a:t>(γ) Επισκόπηση/ανάλυση survey ή tutorial papers</a:t>
            </a:r>
            <a:endParaRPr sz="2035">
              <a:solidFill>
                <a:srgbClr val="FF0000"/>
              </a:solidFill>
            </a:endParaRPr>
          </a:p>
          <a:p>
            <a:pPr marL="228600" lvl="0" indent="-228600" algn="just" rtl="0">
              <a:lnSpc>
                <a:spcPct val="140000"/>
              </a:lnSpc>
              <a:spcBef>
                <a:spcPts val="1200"/>
              </a:spcBef>
              <a:spcAft>
                <a:spcPts val="0"/>
              </a:spcAft>
              <a:buSzPts val="2220"/>
              <a:buChar char="▪"/>
            </a:pPr>
            <a:r>
              <a:rPr lang="el-GR" sz="2220"/>
              <a:t>Μέγεθος: </a:t>
            </a:r>
            <a:r>
              <a:rPr lang="el-GR" sz="2220" b="1"/>
              <a:t>120-150 σελίδες.</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Συγγράμματα υψηλής προτεραιότητας</a:t>
            </a:r>
            <a:endParaRPr/>
          </a:p>
        </p:txBody>
      </p:sp>
      <p:sp>
        <p:nvSpPr>
          <p:cNvPr id="513" name="Google Shape;513;p27"/>
          <p:cNvSpPr txBox="1">
            <a:spLocks noGrp="1"/>
          </p:cNvSpPr>
          <p:nvPr>
            <p:ph type="body" idx="1"/>
          </p:nvPr>
        </p:nvSpPr>
        <p:spPr>
          <a:xfrm>
            <a:off x="609601" y="1223238"/>
            <a:ext cx="10424983" cy="222429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000"/>
              <a:buChar char="▪"/>
            </a:pPr>
            <a:r>
              <a:rPr lang="el-GR"/>
              <a:t>Στην κατηγορία αυτή εντάσσονται νέα συγγράμματα και μεταφράσεις ανοικτών ξενόγλωσσων textbooks που προορίζονται για χρήση ως διδακτικά εγχειρίδια σε πολυπληθή μαθήματα ή/και σε πολλά Πανεπιστημιακά Τμήματα.</a:t>
            </a:r>
            <a:endParaRPr/>
          </a:p>
          <a:p>
            <a:pPr marL="228600" lvl="0" indent="-228600" algn="just" rtl="0">
              <a:lnSpc>
                <a:spcPct val="150000"/>
              </a:lnSpc>
              <a:spcBef>
                <a:spcPts val="1200"/>
              </a:spcBef>
              <a:spcAft>
                <a:spcPts val="0"/>
              </a:spcAft>
              <a:buSzPts val="2000"/>
              <a:buChar char="▪"/>
            </a:pPr>
            <a:r>
              <a:rPr lang="el-GR"/>
              <a:t>Αξιολόγηση κατά προτεραιότητα – Μεγαλύτερη χρηματοδότηση.</a:t>
            </a:r>
            <a:endParaRPr/>
          </a:p>
        </p:txBody>
      </p:sp>
      <p:sp>
        <p:nvSpPr>
          <p:cNvPr id="514" name="Google Shape;514;p27"/>
          <p:cNvSpPr txBox="1"/>
          <p:nvPr/>
        </p:nvSpPr>
        <p:spPr>
          <a:xfrm>
            <a:off x="609601" y="3333147"/>
            <a:ext cx="10974592" cy="101129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A43E27"/>
              </a:buClr>
              <a:buSzPts val="3200"/>
              <a:buFont typeface="Arial"/>
              <a:buNone/>
            </a:pPr>
            <a:r>
              <a:rPr lang="el-GR" sz="3200" b="1" i="0" u="none" strike="noStrike" cap="none">
                <a:solidFill>
                  <a:srgbClr val="A43E27"/>
                </a:solidFill>
                <a:latin typeface="Arial"/>
                <a:ea typeface="Arial"/>
                <a:cs typeface="Arial"/>
                <a:sym typeface="Arial"/>
              </a:rPr>
              <a:t>Συγγράμματα ειδικού σκοπού</a:t>
            </a:r>
            <a:endParaRPr sz="3200" b="1" i="0" u="none" strike="noStrike" cap="none">
              <a:solidFill>
                <a:srgbClr val="A43E27"/>
              </a:solidFill>
              <a:latin typeface="Arial"/>
              <a:ea typeface="Arial"/>
              <a:cs typeface="Arial"/>
              <a:sym typeface="Arial"/>
            </a:endParaRPr>
          </a:p>
        </p:txBody>
      </p:sp>
      <p:sp>
        <p:nvSpPr>
          <p:cNvPr id="515" name="Google Shape;515;p27"/>
          <p:cNvSpPr txBox="1"/>
          <p:nvPr/>
        </p:nvSpPr>
        <p:spPr>
          <a:xfrm>
            <a:off x="762001" y="4230049"/>
            <a:ext cx="10424983" cy="222429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rgbClr val="A43E27"/>
              </a:buClr>
              <a:buSzPts val="2000"/>
              <a:buFont typeface="Arial"/>
              <a:buChar char="▪"/>
            </a:pPr>
            <a:r>
              <a:rPr lang="el-GR" sz="2000" b="0" i="0" u="none" strike="noStrike" cap="none">
                <a:solidFill>
                  <a:schemeClr val="dk1"/>
                </a:solidFill>
                <a:latin typeface="Arial"/>
                <a:ea typeface="Arial"/>
                <a:cs typeface="Arial"/>
                <a:sym typeface="Arial"/>
              </a:rPr>
              <a:t>Ειδικής χρησιμότητας για το Έργο συνολικά ή για μια Θεματική Περιοχή</a:t>
            </a:r>
            <a:endParaRPr sz="1400" b="0" i="0" u="none" strike="noStrike" cap="none">
              <a:solidFill>
                <a:srgbClr val="000000"/>
              </a:solidFill>
              <a:latin typeface="Arial"/>
              <a:ea typeface="Arial"/>
              <a:cs typeface="Arial"/>
              <a:sym typeface="Arial"/>
            </a:endParaRPr>
          </a:p>
          <a:p>
            <a:pPr marL="457200" marR="0" lvl="1" indent="-182880" algn="just" rtl="0">
              <a:lnSpc>
                <a:spcPct val="150000"/>
              </a:lnSpc>
              <a:spcBef>
                <a:spcPts val="1200"/>
              </a:spcBef>
              <a:spcAft>
                <a:spcPts val="0"/>
              </a:spcAft>
              <a:buClr>
                <a:srgbClr val="A43E27"/>
              </a:buClr>
              <a:buSzPts val="1800"/>
              <a:buFont typeface="Arial"/>
              <a:buChar char="▪"/>
            </a:pPr>
            <a:r>
              <a:rPr lang="el-GR" sz="1800" b="0" i="0" u="none" strike="noStrike" cap="none">
                <a:solidFill>
                  <a:srgbClr val="FF0000"/>
                </a:solidFill>
                <a:latin typeface="Arial"/>
                <a:ea typeface="Arial"/>
                <a:cs typeface="Arial"/>
                <a:sym typeface="Arial"/>
              </a:rPr>
              <a:t>Πχ. Τεχνικοί Οδηγοί για τη χρήση εργαλείων/πλατφορμών ηλεκτρονικής συγγραφής και έκδοσης  </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1200"/>
              </a:spcBef>
              <a:spcAft>
                <a:spcPts val="0"/>
              </a:spcAft>
              <a:buClr>
                <a:srgbClr val="A43E27"/>
              </a:buClr>
              <a:buSzPts val="2000"/>
              <a:buFont typeface="Arial"/>
              <a:buChar char="▪"/>
            </a:pPr>
            <a:r>
              <a:rPr lang="el-GR" sz="2000" b="0" i="0" u="none" strike="noStrike" cap="none">
                <a:solidFill>
                  <a:schemeClr val="dk1"/>
                </a:solidFill>
                <a:latin typeface="Arial"/>
                <a:ea typeface="Arial"/>
                <a:cs typeface="Arial"/>
                <a:sym typeface="Arial"/>
              </a:rPr>
              <a:t>Ανατίθενται (μετά από εισήγηση) από την ΕΕΣΑ</a:t>
            </a: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8"/>
          <p:cNvSpPr txBox="1">
            <a:spLocks noGrp="1"/>
          </p:cNvSpPr>
          <p:nvPr>
            <p:ph type="title"/>
          </p:nvPr>
        </p:nvSpPr>
        <p:spPr>
          <a:xfrm>
            <a:off x="671385" y="0"/>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80"/>
              <a:buNone/>
            </a:pPr>
            <a:r>
              <a:rPr lang="el-GR" sz="2880"/>
              <a:t>Προϋπολογισμός – </a:t>
            </a:r>
            <a:br>
              <a:rPr lang="el-GR" sz="2880"/>
            </a:br>
            <a:r>
              <a:rPr lang="el-GR" sz="2880"/>
              <a:t>Κατανομή κατηγοριών δαπανών συγγραμμάτων</a:t>
            </a:r>
            <a:endParaRPr/>
          </a:p>
        </p:txBody>
      </p:sp>
      <p:graphicFrame>
        <p:nvGraphicFramePr>
          <p:cNvPr id="522" name="Google Shape;522;p28"/>
          <p:cNvGraphicFramePr/>
          <p:nvPr/>
        </p:nvGraphicFramePr>
        <p:xfrm>
          <a:off x="1011920" y="1414272"/>
          <a:ext cx="3000000" cy="3000000"/>
        </p:xfrm>
        <a:graphic>
          <a:graphicData uri="http://schemas.openxmlformats.org/drawingml/2006/table">
            <a:tbl>
              <a:tblPr firstRow="1" firstCol="1" bandRow="1">
                <a:noFill/>
                <a:tableStyleId>{7D04D4D6-052A-43DB-8696-8A0608D752E4}</a:tableStyleId>
              </a:tblPr>
              <a:tblGrid>
                <a:gridCol w="537200"/>
                <a:gridCol w="3450575"/>
                <a:gridCol w="641875"/>
                <a:gridCol w="958825"/>
                <a:gridCol w="1441225"/>
                <a:gridCol w="1441225"/>
                <a:gridCol w="1359500"/>
              </a:tblGrid>
              <a:tr h="136285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Α/Α</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Κατηγορία</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Συγγράμματος/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Βιβλίου</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Πλή</a:t>
                      </a:r>
                      <a:br>
                        <a:rPr lang="el-GR" sz="1600" u="none" strike="noStrike" cap="none"/>
                      </a:br>
                      <a:r>
                        <a:rPr lang="el-GR" sz="1600" u="none" strike="noStrike" cap="none"/>
                        <a:t>θος</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Κόστος Συγγραφής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ανά βιβλίο</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191135" marR="0" lvl="0" indent="-191135" algn="ctr" rtl="0">
                        <a:lnSpc>
                          <a:spcPct val="100000"/>
                        </a:lnSpc>
                        <a:spcBef>
                          <a:spcPts val="0"/>
                        </a:spcBef>
                        <a:spcAft>
                          <a:spcPts val="0"/>
                        </a:spcAft>
                        <a:buClr>
                          <a:srgbClr val="000000"/>
                        </a:buClr>
                        <a:buSzPts val="1600"/>
                        <a:buFont typeface="Arial"/>
                        <a:buNone/>
                      </a:pPr>
                      <a:r>
                        <a:rPr lang="el-GR" sz="1600" u="none" strike="noStrike" cap="none"/>
                        <a:t> </a:t>
                      </a:r>
                      <a:endParaRPr sz="1400" u="none" strike="noStrike" cap="none"/>
                    </a:p>
                    <a:p>
                      <a:pPr marL="191135" marR="0" lvl="0" indent="-191135" algn="ctr" rtl="0">
                        <a:lnSpc>
                          <a:spcPct val="100000"/>
                        </a:lnSpc>
                        <a:spcBef>
                          <a:spcPts val="0"/>
                        </a:spcBef>
                        <a:spcAft>
                          <a:spcPts val="0"/>
                        </a:spcAft>
                        <a:buClr>
                          <a:srgbClr val="000000"/>
                        </a:buClr>
                        <a:buSzPts val="1600"/>
                        <a:buFont typeface="Arial"/>
                        <a:buNone/>
                      </a:pPr>
                      <a:r>
                        <a:rPr lang="el-GR" sz="1600" u="none" strike="noStrike" cap="none"/>
                        <a:t>Συνολικό κόστος</a:t>
                      </a:r>
                      <a:endParaRPr sz="1400" u="none" strike="noStrike" cap="none"/>
                    </a:p>
                    <a:p>
                      <a:pPr marL="191135" marR="0" lvl="0" indent="-191135" algn="ctr" rtl="0">
                        <a:lnSpc>
                          <a:spcPct val="100000"/>
                        </a:lnSpc>
                        <a:spcBef>
                          <a:spcPts val="0"/>
                        </a:spcBef>
                        <a:spcAft>
                          <a:spcPts val="0"/>
                        </a:spcAft>
                        <a:buClr>
                          <a:srgbClr val="000000"/>
                        </a:buClr>
                        <a:buSzPts val="1600"/>
                        <a:buFont typeface="Arial"/>
                        <a:buNone/>
                      </a:pPr>
                      <a:r>
                        <a:rPr lang="el-GR" sz="1600" u="none" strike="noStrike" cap="none"/>
                        <a:t>Συγγραφής</a:t>
                      </a:r>
                      <a:endParaRPr sz="1400" u="none" strike="noStrike" cap="none"/>
                    </a:p>
                    <a:p>
                      <a:pPr marL="191135" marR="0" lvl="0" indent="-191135" algn="ctr" rtl="0">
                        <a:lnSpc>
                          <a:spcPct val="100000"/>
                        </a:lnSpc>
                        <a:spcBef>
                          <a:spcPts val="0"/>
                        </a:spcBef>
                        <a:spcAft>
                          <a:spcPts val="0"/>
                        </a:spcAft>
                        <a:buClr>
                          <a:srgbClr val="000000"/>
                        </a:buClr>
                        <a:buSzPts val="1600"/>
                        <a:buFont typeface="Arial"/>
                        <a:buNone/>
                      </a:pPr>
                      <a:r>
                        <a:rPr lang="el-GR" sz="1600" u="none" strike="noStrike" cap="none"/>
                        <a:t> </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Κόστος Τεχνικής &amp;</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Γλωσσικής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Επιμέλειας ανά βιβλίο</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Συνολικό κόστος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Τεχνικής &amp; </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Γλωσσικής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Επιμέλειας</a:t>
                      </a:r>
                      <a:endParaRPr sz="1600" u="none" strike="noStrike" cap="none">
                        <a:latin typeface="Times New Roman"/>
                        <a:ea typeface="Times New Roman"/>
                        <a:cs typeface="Times New Roman"/>
                        <a:sym typeface="Times New Roman"/>
                      </a:endParaRPr>
                    </a:p>
                  </a:txBody>
                  <a:tcPr marL="68575" marR="68575" marT="0" marB="0" anchor="ctr"/>
                </a:tc>
              </a:tr>
              <a:tr h="805125">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α.</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Νέα συγγράμματα – εγχειρίδια</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για Προπτυχιακά &amp; Μεταπτυχιακά</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μαθήματα</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400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€8.100</a:t>
                      </a:r>
                      <a:endParaRPr sz="16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€3.240.000</a:t>
                      </a:r>
                      <a:endParaRPr sz="12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€1.500</a:t>
                      </a:r>
                      <a:endParaRPr sz="16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l-GR" sz="1200" u="none" strike="noStrike" cap="none"/>
                        <a:t>€600.000</a:t>
                      </a:r>
                      <a:endParaRPr sz="1200" u="none" strike="noStrike" cap="none">
                        <a:latin typeface="Times New Roman"/>
                        <a:ea typeface="Times New Roman"/>
                        <a:cs typeface="Times New Roman"/>
                        <a:sym typeface="Times New Roman"/>
                      </a:endParaRPr>
                    </a:p>
                  </a:txBody>
                  <a:tcPr marL="68575" marR="68575" marT="0" marB="0">
                    <a:solidFill>
                      <a:srgbClr val="F0F2D3">
                        <a:alpha val="20000"/>
                      </a:srgbClr>
                    </a:solidFill>
                  </a:tcPr>
                </a:tc>
              </a:tr>
              <a:tr h="53675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β.</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Μεταφράσεις ανοικτών ξενόγλωσσων textbooks</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200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€5.500</a:t>
                      </a:r>
                      <a:endParaRPr sz="16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€1.100.000</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€1.500</a:t>
                      </a:r>
                      <a:endParaRPr sz="16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l-GR" sz="1200" u="none" strike="noStrike" cap="none"/>
                        <a:t>€300.000</a:t>
                      </a:r>
                      <a:endParaRPr sz="1200" u="none" strike="noStrike" cap="none">
                        <a:latin typeface="Times New Roman"/>
                        <a:ea typeface="Times New Roman"/>
                        <a:cs typeface="Times New Roman"/>
                        <a:sym typeface="Times New Roman"/>
                      </a:endParaRPr>
                    </a:p>
                  </a:txBody>
                  <a:tcPr marL="68575" marR="68575" marT="0" marB="0"/>
                </a:tc>
              </a:tr>
              <a:tr h="53675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γ.</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Μονογραφίες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(Νέα συγγράμματα)</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150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€7.000</a:t>
                      </a:r>
                      <a:endParaRPr sz="16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€1.050.000</a:t>
                      </a:r>
                      <a:endParaRPr sz="12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€1.000</a:t>
                      </a:r>
                      <a:endParaRPr sz="16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l-GR" sz="1200" u="none" strike="noStrike" cap="none"/>
                        <a:t>€150.000</a:t>
                      </a:r>
                      <a:endParaRPr sz="1200" u="none" strike="noStrike" cap="none">
                        <a:latin typeface="Times New Roman"/>
                        <a:ea typeface="Times New Roman"/>
                        <a:cs typeface="Times New Roman"/>
                        <a:sym typeface="Times New Roman"/>
                      </a:endParaRPr>
                    </a:p>
                  </a:txBody>
                  <a:tcPr marL="68575" marR="68575" marT="0" marB="0">
                    <a:solidFill>
                      <a:srgbClr val="F0F2D3">
                        <a:alpha val="20000"/>
                      </a:srgbClr>
                    </a:solidFill>
                  </a:tcPr>
                </a:tc>
              </a:tr>
              <a:tr h="53675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δ.</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Βιβλιογραφικοί Οδηγοί</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(Νέα συγγράμματα)</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50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€5.000</a:t>
                      </a:r>
                      <a:endParaRPr sz="16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   €250.000</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   €800</a:t>
                      </a:r>
                      <a:endParaRPr sz="16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l-GR" sz="1200" u="none" strike="noStrike" cap="none"/>
                        <a:t>€40.000</a:t>
                      </a:r>
                      <a:endParaRPr sz="1200" u="none" strike="noStrike" cap="none">
                        <a:latin typeface="Times New Roman"/>
                        <a:ea typeface="Times New Roman"/>
                        <a:cs typeface="Times New Roman"/>
                        <a:sym typeface="Times New Roman"/>
                      </a:endParaRPr>
                    </a:p>
                  </a:txBody>
                  <a:tcPr marL="68575" marR="68575" marT="0" marB="0"/>
                </a:tc>
              </a:tr>
              <a:tr h="35405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 </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t>ΣΥΝΟΛΑ</a:t>
                      </a:r>
                      <a:endParaRPr sz="16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800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 </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€5.640.000</a:t>
                      </a:r>
                      <a:endParaRPr sz="12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 </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u="none" strike="noStrike" cap="none"/>
                        <a:t>€1.090.000</a:t>
                      </a:r>
                      <a:endParaRPr sz="12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9"/>
          <p:cNvSpPr/>
          <p:nvPr/>
        </p:nvSpPr>
        <p:spPr>
          <a:xfrm>
            <a:off x="716280" y="2286000"/>
            <a:ext cx="10515600" cy="1600200"/>
          </a:xfrm>
          <a:prstGeom prst="rect">
            <a:avLst/>
          </a:prstGeom>
          <a:solidFill>
            <a:srgbClr val="F8E2AD"/>
          </a:solidFill>
          <a:ln w="25400" cap="flat" cmpd="sng">
            <a:solidFill>
              <a:srgbClr val="9841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l-GR" sz="2800" b="1" i="1" u="none" strike="noStrike" cap="none">
                <a:solidFill>
                  <a:srgbClr val="0000FF"/>
                </a:solidFill>
                <a:latin typeface="Arial"/>
                <a:ea typeface="Arial"/>
                <a:cs typeface="Arial"/>
                <a:sym typeface="Arial"/>
              </a:rPr>
              <a:t>ΠΡΟΣΚΛΗΣΕΙΣ – ΔΙΚΑΙΟΥΧΟΙ – ΕΓΓΡΑΦΗ ΣΤΟ ΜΗΤΡΩΟ – </a:t>
            </a:r>
            <a:endParaRPr/>
          </a:p>
          <a:p>
            <a:pPr marL="0" marR="0" lvl="0" indent="0" algn="ctr" rtl="0">
              <a:lnSpc>
                <a:spcPct val="100000"/>
              </a:lnSpc>
              <a:spcBef>
                <a:spcPts val="0"/>
              </a:spcBef>
              <a:spcAft>
                <a:spcPts val="0"/>
              </a:spcAft>
              <a:buNone/>
            </a:pPr>
            <a:r>
              <a:rPr lang="el-GR" sz="2800" b="1" i="1" u="none" strike="noStrike" cap="none">
                <a:solidFill>
                  <a:srgbClr val="0000FF"/>
                </a:solidFill>
                <a:latin typeface="Arial"/>
                <a:ea typeface="Arial"/>
                <a:cs typeface="Arial"/>
                <a:sym typeface="Arial"/>
              </a:rPr>
              <a:t>ΥΠΟΒΟΛΗ ΠΡΟΤΑΣΗΣ – ΑΠΟΖΗΜΙΩΣΗ  </a:t>
            </a:r>
            <a:endParaRPr sz="2800" b="1" i="1" u="none" strike="noStrike" cap="none">
              <a:solidFill>
                <a:srgbClr val="0000FF"/>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0"/>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A43E27"/>
              </a:buClr>
              <a:buSzPts val="3200"/>
              <a:buFont typeface="Arial"/>
              <a:buNone/>
            </a:pPr>
            <a:r>
              <a:rPr lang="el-GR"/>
              <a:t>Προσκλήσεις</a:t>
            </a:r>
            <a:endParaRPr/>
          </a:p>
        </p:txBody>
      </p:sp>
      <p:sp>
        <p:nvSpPr>
          <p:cNvPr id="534" name="Google Shape;534;p30"/>
          <p:cNvSpPr txBox="1">
            <a:spLocks noGrp="1"/>
          </p:cNvSpPr>
          <p:nvPr>
            <p:ph type="body" idx="1"/>
          </p:nvPr>
        </p:nvSpPr>
        <p:spPr>
          <a:xfrm>
            <a:off x="609601" y="1362517"/>
            <a:ext cx="6348607"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40000"/>
              </a:lnSpc>
              <a:spcBef>
                <a:spcPts val="0"/>
              </a:spcBef>
              <a:spcAft>
                <a:spcPts val="0"/>
              </a:spcAft>
              <a:buSzPts val="1850"/>
              <a:buChar char="▪"/>
            </a:pPr>
            <a:r>
              <a:rPr lang="el-GR" sz="1850" b="1">
                <a:solidFill>
                  <a:srgbClr val="FF0000"/>
                </a:solidFill>
              </a:rPr>
              <a:t>1</a:t>
            </a:r>
            <a:r>
              <a:rPr lang="el-GR" sz="1850" b="1" baseline="30000">
                <a:solidFill>
                  <a:srgbClr val="FF0000"/>
                </a:solidFill>
              </a:rPr>
              <a:t>η</a:t>
            </a:r>
            <a:r>
              <a:rPr lang="el-GR" sz="1850" b="1">
                <a:solidFill>
                  <a:srgbClr val="FF0000"/>
                </a:solidFill>
              </a:rPr>
              <a:t> Πρόσκληση </a:t>
            </a:r>
            <a:r>
              <a:rPr lang="el-GR" sz="1850"/>
              <a:t>(X.1 όπου Χ = </a:t>
            </a:r>
            <a:r>
              <a:rPr lang="el-GR" sz="1850" b="1"/>
              <a:t>I ως VI – Θεματικές Περιοχές</a:t>
            </a:r>
            <a:r>
              <a:rPr lang="el-GR" sz="1850"/>
              <a:t>)</a:t>
            </a:r>
            <a:endParaRPr/>
          </a:p>
          <a:p>
            <a:pPr marL="457200" lvl="1" indent="-182880" algn="just" rtl="0">
              <a:lnSpc>
                <a:spcPct val="140000"/>
              </a:lnSpc>
              <a:spcBef>
                <a:spcPts val="1200"/>
              </a:spcBef>
              <a:spcAft>
                <a:spcPts val="0"/>
              </a:spcAft>
              <a:buSzPts val="1665"/>
              <a:buChar char="▪"/>
            </a:pPr>
            <a:r>
              <a:rPr lang="el-GR" sz="1665"/>
              <a:t>Δημοσίευση:			18/09/2020</a:t>
            </a:r>
            <a:endParaRPr/>
          </a:p>
          <a:p>
            <a:pPr marL="457200" lvl="1" indent="-182880" algn="just" rtl="0">
              <a:lnSpc>
                <a:spcPct val="140000"/>
              </a:lnSpc>
              <a:spcBef>
                <a:spcPts val="1200"/>
              </a:spcBef>
              <a:spcAft>
                <a:spcPts val="0"/>
              </a:spcAft>
              <a:buSzPts val="1665"/>
              <a:buChar char="▪"/>
            </a:pPr>
            <a:r>
              <a:rPr lang="el-GR" sz="1665"/>
              <a:t>Έναρξη Υποβολών:		5/10/2020</a:t>
            </a:r>
            <a:endParaRPr sz="1665"/>
          </a:p>
          <a:p>
            <a:pPr marL="457200" lvl="1" indent="-182880" algn="just" rtl="0">
              <a:lnSpc>
                <a:spcPct val="140000"/>
              </a:lnSpc>
              <a:spcBef>
                <a:spcPts val="1200"/>
              </a:spcBef>
              <a:spcAft>
                <a:spcPts val="0"/>
              </a:spcAft>
              <a:buSzPts val="1665"/>
              <a:buChar char="▪"/>
            </a:pPr>
            <a:r>
              <a:rPr lang="el-GR" sz="1665"/>
              <a:t>1</a:t>
            </a:r>
            <a:r>
              <a:rPr lang="el-GR" sz="1665" baseline="30000"/>
              <a:t>ο</a:t>
            </a:r>
            <a:r>
              <a:rPr lang="el-GR" sz="1665"/>
              <a:t> ορόσημο Αξιολόγησης:	31/10/2020</a:t>
            </a:r>
            <a:endParaRPr/>
          </a:p>
          <a:p>
            <a:pPr marL="457200" lvl="1" indent="-182880" algn="just" rtl="0">
              <a:lnSpc>
                <a:spcPct val="140000"/>
              </a:lnSpc>
              <a:spcBef>
                <a:spcPts val="1200"/>
              </a:spcBef>
              <a:spcAft>
                <a:spcPts val="0"/>
              </a:spcAft>
              <a:buSzPts val="1665"/>
              <a:buChar char="▪"/>
            </a:pPr>
            <a:r>
              <a:rPr lang="el-GR" sz="1665"/>
              <a:t>2</a:t>
            </a:r>
            <a:r>
              <a:rPr lang="el-GR" sz="1665" baseline="30000"/>
              <a:t>ο</a:t>
            </a:r>
            <a:r>
              <a:rPr lang="el-GR" sz="1665"/>
              <a:t> ορόσημο Αξιολόγησης:	31/01/2021</a:t>
            </a:r>
            <a:endParaRPr/>
          </a:p>
          <a:p>
            <a:pPr marL="228600" lvl="0" indent="-228600" algn="just" rtl="0">
              <a:lnSpc>
                <a:spcPct val="140000"/>
              </a:lnSpc>
              <a:spcBef>
                <a:spcPts val="1200"/>
              </a:spcBef>
              <a:spcAft>
                <a:spcPts val="0"/>
              </a:spcAft>
              <a:buSzPts val="1850"/>
              <a:buChar char="▪"/>
            </a:pPr>
            <a:r>
              <a:rPr lang="el-GR" sz="1850" b="1"/>
              <a:t>2</a:t>
            </a:r>
            <a:r>
              <a:rPr lang="el-GR" sz="1850" b="1" baseline="30000"/>
              <a:t>η</a:t>
            </a:r>
            <a:r>
              <a:rPr lang="el-GR" sz="1850" b="1"/>
              <a:t> Πρόσκληση</a:t>
            </a:r>
            <a:endParaRPr/>
          </a:p>
          <a:p>
            <a:pPr marL="457200" lvl="1" indent="-182880" algn="just" rtl="0">
              <a:lnSpc>
                <a:spcPct val="140000"/>
              </a:lnSpc>
              <a:spcBef>
                <a:spcPts val="1200"/>
              </a:spcBef>
              <a:spcAft>
                <a:spcPts val="0"/>
              </a:spcAft>
              <a:buSzPts val="1665"/>
              <a:buChar char="▪"/>
            </a:pPr>
            <a:r>
              <a:rPr lang="el-GR" sz="1665"/>
              <a:t>Μέσα στο 2021</a:t>
            </a:r>
            <a:endParaRPr/>
          </a:p>
          <a:p>
            <a:pPr marL="457200" lvl="1" indent="-182880" algn="just" rtl="0">
              <a:lnSpc>
                <a:spcPct val="140000"/>
              </a:lnSpc>
              <a:spcBef>
                <a:spcPts val="1200"/>
              </a:spcBef>
              <a:spcAft>
                <a:spcPts val="0"/>
              </a:spcAft>
              <a:buSzPts val="1665"/>
              <a:buChar char="▪"/>
            </a:pPr>
            <a:r>
              <a:rPr lang="el-GR" sz="1665"/>
              <a:t>Ανακατανομή με βάση τη συμμετοχή στην 1</a:t>
            </a:r>
            <a:r>
              <a:rPr lang="el-GR" sz="1665" baseline="30000"/>
              <a:t>η</a:t>
            </a:r>
            <a:r>
              <a:rPr lang="el-GR" sz="1665"/>
              <a:t> Πρόσκληση</a:t>
            </a:r>
            <a:endParaRPr sz="1665"/>
          </a:p>
        </p:txBody>
      </p:sp>
      <p:pic>
        <p:nvPicPr>
          <p:cNvPr id="535" name="Google Shape;535;p30">
            <a:hlinkClick r:id="rId3"/>
          </p:cNvPr>
          <p:cNvPicPr preferRelativeResize="0"/>
          <p:nvPr/>
        </p:nvPicPr>
        <p:blipFill rotWithShape="1">
          <a:blip r:embed="rId4">
            <a:alphaModFix/>
          </a:blip>
          <a:srcRect/>
          <a:stretch/>
        </p:blipFill>
        <p:spPr>
          <a:xfrm>
            <a:off x="7295673" y="300624"/>
            <a:ext cx="4153117" cy="564995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3"/>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1800"/>
              <a:buNone/>
            </a:pPr>
            <a:r>
              <a:rPr lang="el-GR"/>
              <a:t>Η Δράση ΚΑΛΛΙΠΟΣ – </a:t>
            </a:r>
            <a:r>
              <a:rPr lang="el-GR">
                <a:solidFill>
                  <a:srgbClr val="0000FF"/>
                </a:solidFill>
              </a:rPr>
              <a:t>δύο βασικές αρχές</a:t>
            </a:r>
            <a:endParaRPr>
              <a:solidFill>
                <a:srgbClr val="0000FF"/>
              </a:solidFill>
            </a:endParaRPr>
          </a:p>
        </p:txBody>
      </p:sp>
      <p:sp>
        <p:nvSpPr>
          <p:cNvPr id="402" name="Google Shape;402;p13"/>
          <p:cNvSpPr txBox="1"/>
          <p:nvPr/>
        </p:nvSpPr>
        <p:spPr>
          <a:xfrm>
            <a:off x="1321335" y="1341742"/>
            <a:ext cx="9938847" cy="4065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43E27"/>
              </a:buClr>
              <a:buSzPts val="1800"/>
              <a:buFont typeface="Arial"/>
              <a:buNone/>
            </a:pPr>
            <a:r>
              <a:rPr lang="el-GR" sz="3200" b="1" i="0" u="none" strike="noStrike" cap="none">
                <a:solidFill>
                  <a:srgbClr val="FF0000"/>
                </a:solidFill>
                <a:latin typeface="Corsiva"/>
                <a:ea typeface="Corsiva"/>
                <a:cs typeface="Corsiva"/>
                <a:sym typeface="Corsiva"/>
              </a:rPr>
              <a:t>Η </a:t>
            </a:r>
            <a:r>
              <a:rPr lang="el-GR" sz="3200" b="1" i="0" u="sng" strike="noStrike" cap="none">
                <a:solidFill>
                  <a:srgbClr val="FF0000"/>
                </a:solidFill>
                <a:latin typeface="Corsiva"/>
                <a:ea typeface="Corsiva"/>
                <a:cs typeface="Corsiva"/>
                <a:sym typeface="Corsiva"/>
              </a:rPr>
              <a:t>ανοικτή γνώση </a:t>
            </a:r>
            <a:r>
              <a:rPr lang="el-GR" sz="3200" b="1" i="0" u="none" strike="noStrike" cap="none">
                <a:solidFill>
                  <a:srgbClr val="FF0000"/>
                </a:solidFill>
                <a:latin typeface="Corsiva"/>
                <a:ea typeface="Corsiva"/>
                <a:cs typeface="Corsiva"/>
                <a:sym typeface="Corsiva"/>
              </a:rPr>
              <a:t>αυξάνει με ρυθμό εκθετικό </a:t>
            </a:r>
            <a:endParaRPr/>
          </a:p>
          <a:p>
            <a:pPr marL="0" marR="0" lvl="0" indent="0" algn="l" rtl="0">
              <a:lnSpc>
                <a:spcPct val="100000"/>
              </a:lnSpc>
              <a:spcBef>
                <a:spcPts val="0"/>
              </a:spcBef>
              <a:spcAft>
                <a:spcPts val="0"/>
              </a:spcAft>
              <a:buClr>
                <a:srgbClr val="A43E27"/>
              </a:buClr>
              <a:buSzPts val="1800"/>
              <a:buFont typeface="Arial"/>
              <a:buNone/>
            </a:pPr>
            <a:r>
              <a:rPr lang="el-GR" sz="3200" b="1" i="0" u="none" strike="noStrike" cap="none">
                <a:solidFill>
                  <a:srgbClr val="FF0000"/>
                </a:solidFill>
                <a:latin typeface="Corsiva"/>
                <a:ea typeface="Corsiva"/>
                <a:cs typeface="Corsiva"/>
                <a:sym typeface="Corsiva"/>
              </a:rPr>
              <a:t>και έχει ισχύ πολλαπλασιαστική </a:t>
            </a:r>
            <a:endParaRPr/>
          </a:p>
          <a:p>
            <a:pPr marL="0" marR="0" lvl="0" indent="0" algn="l" rtl="0">
              <a:lnSpc>
                <a:spcPct val="90000"/>
              </a:lnSpc>
              <a:spcBef>
                <a:spcPts val="1800"/>
              </a:spcBef>
              <a:spcAft>
                <a:spcPts val="0"/>
              </a:spcAft>
              <a:buClr>
                <a:srgbClr val="A43E27"/>
              </a:buClr>
              <a:buSzPts val="1800"/>
              <a:buFont typeface="Arial"/>
              <a:buNone/>
            </a:pPr>
            <a:endParaRPr sz="2800" b="1" i="0" u="none" strike="noStrike" cap="none">
              <a:solidFill>
                <a:schemeClr val="dk1"/>
              </a:solidFill>
              <a:latin typeface="Corsiva"/>
              <a:ea typeface="Corsiva"/>
              <a:cs typeface="Corsiva"/>
              <a:sym typeface="Corsiva"/>
            </a:endParaRPr>
          </a:p>
          <a:p>
            <a:pPr marL="0" marR="0" lvl="0" indent="0" algn="l" rtl="0">
              <a:lnSpc>
                <a:spcPct val="90000"/>
              </a:lnSpc>
              <a:spcBef>
                <a:spcPts val="1800"/>
              </a:spcBef>
              <a:spcAft>
                <a:spcPts val="0"/>
              </a:spcAft>
              <a:buClr>
                <a:srgbClr val="A43E27"/>
              </a:buClr>
              <a:buSzPts val="1800"/>
              <a:buFont typeface="Arial"/>
              <a:buNone/>
            </a:pPr>
            <a:r>
              <a:rPr lang="el-GR" sz="3200" b="1" i="0" u="none" strike="noStrike" cap="none">
                <a:solidFill>
                  <a:srgbClr val="3D41ED"/>
                </a:solidFill>
                <a:latin typeface="Corsiva"/>
                <a:ea typeface="Corsiva"/>
                <a:cs typeface="Corsiva"/>
                <a:sym typeface="Corsiva"/>
              </a:rPr>
              <a:t>Το </a:t>
            </a:r>
            <a:r>
              <a:rPr lang="el-GR" sz="3200" b="1" i="0" u="sng" strike="noStrike" cap="none">
                <a:solidFill>
                  <a:srgbClr val="3D41ED"/>
                </a:solidFill>
                <a:latin typeface="Corsiva"/>
                <a:ea typeface="Corsiva"/>
                <a:cs typeface="Corsiva"/>
                <a:sym typeface="Corsiva"/>
              </a:rPr>
              <a:t>προϊόν της δημόσιας χρηματοδότησης </a:t>
            </a:r>
            <a:endParaRPr/>
          </a:p>
          <a:p>
            <a:pPr marL="0" marR="0" lvl="0" indent="0" algn="l" rtl="0">
              <a:lnSpc>
                <a:spcPct val="100000"/>
              </a:lnSpc>
              <a:spcBef>
                <a:spcPts val="0"/>
              </a:spcBef>
              <a:spcAft>
                <a:spcPts val="0"/>
              </a:spcAft>
              <a:buClr>
                <a:srgbClr val="A43E27"/>
              </a:buClr>
              <a:buSzPts val="1800"/>
              <a:buFont typeface="Arial"/>
              <a:buNone/>
            </a:pPr>
            <a:r>
              <a:rPr lang="el-GR" sz="3200" b="1" i="0" u="none" strike="noStrike" cap="none">
                <a:solidFill>
                  <a:srgbClr val="3D41ED"/>
                </a:solidFill>
                <a:latin typeface="Corsiva"/>
                <a:ea typeface="Corsiva"/>
                <a:cs typeface="Corsiva"/>
                <a:sym typeface="Corsiva"/>
              </a:rPr>
              <a:t>			                     διαθέσιμο σε</a:t>
            </a:r>
            <a:endParaRPr/>
          </a:p>
          <a:p>
            <a:pPr marL="0" marR="0" lvl="0" indent="0" algn="l" rtl="0">
              <a:lnSpc>
                <a:spcPct val="100000"/>
              </a:lnSpc>
              <a:spcBef>
                <a:spcPts val="0"/>
              </a:spcBef>
              <a:spcAft>
                <a:spcPts val="0"/>
              </a:spcAft>
              <a:buClr>
                <a:srgbClr val="A43E27"/>
              </a:buClr>
              <a:buSzPts val="1800"/>
              <a:buFont typeface="Arial"/>
              <a:buNone/>
            </a:pPr>
            <a:r>
              <a:rPr lang="el-GR" sz="3200" b="1" i="0" u="none" strike="noStrike" cap="none">
                <a:solidFill>
                  <a:srgbClr val="3D41ED"/>
                </a:solidFill>
                <a:latin typeface="Corsiva"/>
                <a:ea typeface="Corsiva"/>
                <a:cs typeface="Corsiva"/>
                <a:sym typeface="Corsiva"/>
              </a:rPr>
              <a:t>πρέπει να είναι ελεύθερα                                            ΟΛΟΥΣ</a:t>
            </a:r>
            <a:endParaRPr/>
          </a:p>
          <a:p>
            <a:pPr marL="0" marR="0" lvl="0" indent="0" algn="l" rtl="0">
              <a:lnSpc>
                <a:spcPct val="100000"/>
              </a:lnSpc>
              <a:spcBef>
                <a:spcPts val="0"/>
              </a:spcBef>
              <a:spcAft>
                <a:spcPts val="0"/>
              </a:spcAft>
              <a:buClr>
                <a:srgbClr val="A43E27"/>
              </a:buClr>
              <a:buSzPts val="1800"/>
              <a:buFont typeface="Arial"/>
              <a:buNone/>
            </a:pPr>
            <a:r>
              <a:rPr lang="el-GR" sz="3200" b="1" i="0" u="none" strike="noStrike" cap="none">
                <a:solidFill>
                  <a:srgbClr val="3D41ED"/>
                </a:solidFill>
                <a:latin typeface="Corsiva"/>
                <a:ea typeface="Corsiva"/>
                <a:cs typeface="Corsiva"/>
                <a:sym typeface="Corsiva"/>
              </a:rPr>
              <a:t>  				        προσβάσιμο από </a:t>
            </a:r>
            <a:endParaRPr sz="3200" b="1" i="0" u="none" strike="noStrike" cap="none">
              <a:solidFill>
                <a:srgbClr val="3D41ED"/>
              </a:solidFill>
              <a:latin typeface="Corsiva"/>
              <a:ea typeface="Corsiva"/>
              <a:cs typeface="Corsiva"/>
              <a:sym typeface="Corsiva"/>
            </a:endParaRPr>
          </a:p>
        </p:txBody>
      </p:sp>
      <p:grpSp>
        <p:nvGrpSpPr>
          <p:cNvPr id="403" name="Google Shape;403;p13"/>
          <p:cNvGrpSpPr/>
          <p:nvPr/>
        </p:nvGrpSpPr>
        <p:grpSpPr>
          <a:xfrm>
            <a:off x="5276419" y="3995570"/>
            <a:ext cx="3632450" cy="919155"/>
            <a:chOff x="4393598" y="4134327"/>
            <a:chExt cx="3632450" cy="919155"/>
          </a:xfrm>
        </p:grpSpPr>
        <p:cxnSp>
          <p:nvCxnSpPr>
            <p:cNvPr id="404" name="Google Shape;404;p13"/>
            <p:cNvCxnSpPr/>
            <p:nvPr/>
          </p:nvCxnSpPr>
          <p:spPr>
            <a:xfrm rot="10800000" flipH="1">
              <a:off x="4414267" y="4134327"/>
              <a:ext cx="594261" cy="302786"/>
            </a:xfrm>
            <a:prstGeom prst="straightConnector1">
              <a:avLst/>
            </a:prstGeom>
            <a:noFill/>
            <a:ln w="25400" cap="flat" cmpd="sng">
              <a:solidFill>
                <a:schemeClr val="dk1"/>
              </a:solidFill>
              <a:prstDash val="solid"/>
              <a:round/>
              <a:headEnd type="none" w="sm" len="sm"/>
              <a:tailEnd type="stealth" w="med" len="med"/>
            </a:ln>
          </p:spPr>
        </p:cxnSp>
        <p:cxnSp>
          <p:nvCxnSpPr>
            <p:cNvPr id="405" name="Google Shape;405;p13"/>
            <p:cNvCxnSpPr/>
            <p:nvPr/>
          </p:nvCxnSpPr>
          <p:spPr>
            <a:xfrm>
              <a:off x="4393598" y="4631703"/>
              <a:ext cx="484301" cy="327248"/>
            </a:xfrm>
            <a:prstGeom prst="straightConnector1">
              <a:avLst/>
            </a:prstGeom>
            <a:noFill/>
            <a:ln w="25400" cap="flat" cmpd="sng">
              <a:solidFill>
                <a:schemeClr val="dk1"/>
              </a:solidFill>
              <a:prstDash val="solid"/>
              <a:round/>
              <a:headEnd type="none" w="sm" len="sm"/>
              <a:tailEnd type="stealth" w="med" len="med"/>
            </a:ln>
          </p:spPr>
        </p:cxnSp>
        <p:cxnSp>
          <p:nvCxnSpPr>
            <p:cNvPr id="406" name="Google Shape;406;p13"/>
            <p:cNvCxnSpPr/>
            <p:nvPr/>
          </p:nvCxnSpPr>
          <p:spPr>
            <a:xfrm>
              <a:off x="7230541" y="4134327"/>
              <a:ext cx="795507" cy="378872"/>
            </a:xfrm>
            <a:prstGeom prst="straightConnector1">
              <a:avLst/>
            </a:prstGeom>
            <a:noFill/>
            <a:ln w="25400" cap="flat" cmpd="sng">
              <a:solidFill>
                <a:schemeClr val="dk1"/>
              </a:solidFill>
              <a:prstDash val="solid"/>
              <a:round/>
              <a:headEnd type="none" w="sm" len="sm"/>
              <a:tailEnd type="stealth" w="med" len="med"/>
            </a:ln>
          </p:spPr>
        </p:cxnSp>
        <p:cxnSp>
          <p:nvCxnSpPr>
            <p:cNvPr id="407" name="Google Shape;407;p13"/>
            <p:cNvCxnSpPr/>
            <p:nvPr/>
          </p:nvCxnSpPr>
          <p:spPr>
            <a:xfrm rot="10800000" flipH="1">
              <a:off x="7448274" y="4631703"/>
              <a:ext cx="577774" cy="421779"/>
            </a:xfrm>
            <a:prstGeom prst="straightConnector1">
              <a:avLst/>
            </a:prstGeom>
            <a:noFill/>
            <a:ln w="25400" cap="flat" cmpd="sng">
              <a:solidFill>
                <a:schemeClr val="dk1"/>
              </a:solidFill>
              <a:prstDash val="solid"/>
              <a:round/>
              <a:headEnd type="none" w="sm" len="sm"/>
              <a:tailEnd type="stealth" w="med" len="med"/>
            </a:ln>
          </p:spPr>
        </p:cxn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1"/>
          <p:cNvSpPr txBox="1">
            <a:spLocks noGrp="1"/>
          </p:cNvSpPr>
          <p:nvPr>
            <p:ph type="title"/>
          </p:nvPr>
        </p:nvSpPr>
        <p:spPr>
          <a:xfrm>
            <a:off x="646672" y="0"/>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A43E27"/>
              </a:buClr>
              <a:buSzPts val="2880"/>
              <a:buFont typeface="Arial"/>
              <a:buNone/>
            </a:pPr>
            <a:r>
              <a:rPr lang="el-GR" sz="2880"/>
              <a:t>Αριθμός συγγραμμάτων ανά Κατηγορία και ανά Πρόσκληση </a:t>
            </a:r>
            <a:endParaRPr/>
          </a:p>
        </p:txBody>
      </p:sp>
      <p:graphicFrame>
        <p:nvGraphicFramePr>
          <p:cNvPr id="542" name="Google Shape;542;p31"/>
          <p:cNvGraphicFramePr/>
          <p:nvPr/>
        </p:nvGraphicFramePr>
        <p:xfrm>
          <a:off x="889687" y="1011290"/>
          <a:ext cx="3000000" cy="3000000"/>
        </p:xfrm>
        <a:graphic>
          <a:graphicData uri="http://schemas.openxmlformats.org/drawingml/2006/table">
            <a:tbl>
              <a:tblPr firstRow="1" firstCol="1" bandRow="1">
                <a:noFill/>
                <a:tableStyleId>{7D04D4D6-052A-43DB-8696-8A0608D752E4}</a:tableStyleId>
              </a:tblPr>
              <a:tblGrid>
                <a:gridCol w="634275"/>
                <a:gridCol w="2559475"/>
                <a:gridCol w="1105475"/>
                <a:gridCol w="1105475"/>
                <a:gridCol w="612725"/>
                <a:gridCol w="704900"/>
                <a:gridCol w="742850"/>
                <a:gridCol w="1079050"/>
                <a:gridCol w="829625"/>
                <a:gridCol w="807925"/>
              </a:tblGrid>
              <a:tr h="161570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Α/Α</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Κατηγορία</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Συγγράμματος/</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Βιβλίου</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l-GR" sz="1400" b="1" u="none" strike="noStrike" cap="none">
                          <a:solidFill>
                            <a:schemeClr val="dk1"/>
                          </a:solidFill>
                          <a:latin typeface="Arial"/>
                          <a:ea typeface="Arial"/>
                          <a:cs typeface="Arial"/>
                          <a:sym typeface="Arial"/>
                        </a:rPr>
                        <a:t>Συνολικά </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el-GR" sz="1400" b="1" u="none" strike="noStrike" cap="none">
                          <a:solidFill>
                            <a:schemeClr val="dk1"/>
                          </a:solidFill>
                          <a:latin typeface="Arial"/>
                          <a:ea typeface="Arial"/>
                          <a:cs typeface="Arial"/>
                          <a:sym typeface="Arial"/>
                        </a:rPr>
                        <a:t>Χρηματοδ/να</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el-GR" sz="1400" b="1" u="none" strike="noStrike" cap="none">
                          <a:solidFill>
                            <a:schemeClr val="dk1"/>
                          </a:solidFill>
                          <a:latin typeface="Arial"/>
                          <a:ea typeface="Arial"/>
                          <a:cs typeface="Arial"/>
                          <a:sym typeface="Arial"/>
                        </a:rPr>
                        <a:t>από το Έργο</a:t>
                      </a:r>
                      <a:endParaRPr sz="14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l-GR" sz="1400" b="1" u="none" strike="noStrike" cap="none">
                          <a:solidFill>
                            <a:schemeClr val="dk1"/>
                          </a:solidFill>
                          <a:latin typeface="Arial"/>
                          <a:ea typeface="Arial"/>
                          <a:cs typeface="Arial"/>
                          <a:sym typeface="Arial"/>
                        </a:rPr>
                        <a:t>Πλήθος Πρόσκλησης</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Μαθηματικά &amp; Πληροφορική – Ι1</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Φυσικές και Γεωπονικές Επιστήμες – ΙΙ1</a:t>
                      </a:r>
                      <a:endParaRPr sz="12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Επιστήμες Μηχανικών και Τεχνολογία – ΙΙΙ1</a:t>
                      </a:r>
                      <a:endParaRPr sz="12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Ιατρική και Επιστήμες Υγείας, Επιστήμες Ζωής,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Βιολογικές Επιστήμες – IV1</a:t>
                      </a:r>
                      <a:endParaRPr sz="1200" b="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Δίκαιο &amp; Κοινωνικές Επιστήμες – V1</a:t>
                      </a:r>
                      <a:endParaRPr sz="12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Ανθρωπιστικές Επιστήμες </a:t>
                      </a:r>
                      <a:endParaRPr sz="1200" b="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1" u="none" strike="noStrike" cap="none">
                          <a:solidFill>
                            <a:schemeClr val="dk1"/>
                          </a:solidFill>
                          <a:latin typeface="Arial"/>
                          <a:ea typeface="Arial"/>
                          <a:cs typeface="Arial"/>
                          <a:sym typeface="Arial"/>
                        </a:rPr>
                        <a:t>&amp; Τέχνες – VI1</a:t>
                      </a:r>
                      <a:endParaRPr sz="1200" b="1" u="none" strike="noStrike" cap="none">
                        <a:solidFill>
                          <a:schemeClr val="dk1"/>
                        </a:solidFill>
                        <a:latin typeface="Arial"/>
                        <a:ea typeface="Arial"/>
                        <a:cs typeface="Arial"/>
                        <a:sym typeface="Arial"/>
                      </a:endParaRPr>
                    </a:p>
                  </a:txBody>
                  <a:tcPr marL="68575" marR="68575" marT="0" marB="0" anchor="ctr"/>
                </a:tc>
              </a:tr>
              <a:tr h="1032275">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α.</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Νέα συγγράμματα – εγχειρίδια</a:t>
                      </a:r>
                      <a:endParaRPr sz="1400" u="none" strike="noStrike" cap="none"/>
                    </a:p>
                    <a:p>
                      <a:pPr marL="0" marR="0" lvl="0" indent="0" algn="ctr" rtl="0">
                        <a:lnSpc>
                          <a:spcPct val="100000"/>
                        </a:lnSpc>
                        <a:spcBef>
                          <a:spcPts val="0"/>
                        </a:spcBef>
                        <a:spcAft>
                          <a:spcPts val="0"/>
                        </a:spcAft>
                        <a:buClr>
                          <a:srgbClr val="000000"/>
                        </a:buClr>
                        <a:buSzPts val="1600"/>
                        <a:buFont typeface="Arial"/>
                        <a:buNone/>
                      </a:pPr>
                      <a:r>
                        <a:rPr lang="el-GR" sz="1600" u="none" strike="noStrike" cap="none"/>
                        <a:t>για Προπτυχιακά &amp; Μεταπτυχιακά</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400</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235</a:t>
                      </a:r>
                      <a:endParaRPr sz="1400" u="none" strike="noStrike" cap="none"/>
                    </a:p>
                  </a:txBody>
                  <a:tcPr marL="7625" marR="7625" marT="7625"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37</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35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40</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45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35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43</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r>
              <a:tr h="54970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β.</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Μεταφράσεις ανοικτών ξενόγλωσσων textbooks</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200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84</a:t>
                      </a:r>
                      <a:endParaRPr sz="1400" u="none" strike="noStrike" cap="none"/>
                    </a:p>
                  </a:txBody>
                  <a:tcPr marL="7625" marR="7625" marT="7625"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20</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9</a:t>
                      </a:r>
                      <a:endParaRPr sz="1600" b="1" u="none" strike="noStrike" cap="none">
                        <a:solidFill>
                          <a:schemeClr val="dk1"/>
                        </a:solidFill>
                        <a:latin typeface="Arial"/>
                        <a:ea typeface="Arial"/>
                        <a:cs typeface="Arial"/>
                        <a:sym typeface="Arial"/>
                      </a:endParaRPr>
                    </a:p>
                  </a:txBody>
                  <a:tcPr marL="68575" marR="68575" marT="0" marB="0" anchor="ctr"/>
                </a:tc>
              </a:tr>
              <a:tr h="54970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γ.</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Μονογραφίες</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150</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70</a:t>
                      </a:r>
                      <a:endParaRPr sz="1400" u="none" strike="noStrike" cap="none"/>
                    </a:p>
                  </a:txBody>
                  <a:tcPr marL="7625" marR="7625" marT="7625"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400" u="none" strike="noStrike" cap="none"/>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5</a:t>
                      </a:r>
                      <a:endParaRPr sz="1600" b="1" u="none" strike="noStrike" cap="none">
                        <a:solidFill>
                          <a:schemeClr val="dk1"/>
                        </a:solidFill>
                        <a:latin typeface="Arial"/>
                        <a:ea typeface="Arial"/>
                        <a:cs typeface="Arial"/>
                        <a:sym typeface="Arial"/>
                      </a:endParaRPr>
                    </a:p>
                  </a:txBody>
                  <a:tcPr marL="68575" marR="68575" marT="0" marB="0" anchor="ctr">
                    <a:solidFill>
                      <a:srgbClr val="F0F2D3">
                        <a:alpha val="20000"/>
                      </a:srgbClr>
                    </a:solidFill>
                  </a:tcPr>
                </a:tc>
              </a:tr>
              <a:tr h="54970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δ.</a:t>
                      </a:r>
                      <a:endParaRPr sz="16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Βιβλιογραφικοί Οδηγοί</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50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61</a:t>
                      </a:r>
                      <a:endParaRPr sz="1400" u="none" strike="noStrike" cap="none"/>
                    </a:p>
                  </a:txBody>
                  <a:tcPr marL="7625" marR="7625" marT="7625"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6</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7</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10</a:t>
                      </a:r>
                      <a:endParaRPr sz="1600" b="1"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18</a:t>
                      </a:r>
                      <a:endParaRPr sz="1600" b="1" u="none" strike="noStrike" cap="none">
                        <a:solidFill>
                          <a:schemeClr val="dk1"/>
                        </a:solidFill>
                        <a:latin typeface="Arial"/>
                        <a:ea typeface="Arial"/>
                        <a:cs typeface="Arial"/>
                        <a:sym typeface="Arial"/>
                      </a:endParaRPr>
                    </a:p>
                  </a:txBody>
                  <a:tcPr marL="68575" marR="68575" marT="0" marB="0" anchor="ctr"/>
                </a:tc>
              </a:tr>
              <a:tr h="362600">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 </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ΣΥΝΟΛΑ</a:t>
                      </a: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800</a:t>
                      </a:r>
                      <a:endParaRPr sz="1600" b="1" u="none" strike="noStrike" cap="none">
                        <a:solidFill>
                          <a:srgbClr val="FF0000"/>
                        </a:solidFill>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latin typeface="Arial"/>
                          <a:ea typeface="Arial"/>
                          <a:cs typeface="Arial"/>
                          <a:sym typeface="Arial"/>
                        </a:rPr>
                        <a:t>450</a:t>
                      </a:r>
                      <a:endParaRPr sz="1600" b="1" u="none" strike="noStrike" cap="none">
                        <a:solidFill>
                          <a:srgbClr val="FF0000"/>
                        </a:solidFill>
                        <a:latin typeface="Arial"/>
                        <a:ea typeface="Arial"/>
                        <a:cs typeface="Arial"/>
                        <a:sym typeface="Arial"/>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2"/>
          <p:cNvSpPr txBox="1">
            <a:spLocks noGrp="1"/>
          </p:cNvSpPr>
          <p:nvPr>
            <p:ph type="title"/>
          </p:nvPr>
        </p:nvSpPr>
        <p:spPr>
          <a:xfrm>
            <a:off x="653443" y="12050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Δικαιούχοι - Ρόλοι</a:t>
            </a:r>
            <a:endParaRPr/>
          </a:p>
        </p:txBody>
      </p:sp>
      <p:graphicFrame>
        <p:nvGraphicFramePr>
          <p:cNvPr id="549" name="Google Shape;549;p32"/>
          <p:cNvGraphicFramePr/>
          <p:nvPr/>
        </p:nvGraphicFramePr>
        <p:xfrm>
          <a:off x="653443" y="1317184"/>
          <a:ext cx="3000000" cy="3000000"/>
        </p:xfrm>
        <a:graphic>
          <a:graphicData uri="http://schemas.openxmlformats.org/drawingml/2006/table">
            <a:tbl>
              <a:tblPr firstRow="1" firstCol="1" bandRow="1">
                <a:noFill/>
                <a:tableStyleId>{7D04D4D6-052A-43DB-8696-8A0608D752E4}</a:tableStyleId>
              </a:tblPr>
              <a:tblGrid>
                <a:gridCol w="615350"/>
                <a:gridCol w="4701875"/>
                <a:gridCol w="1745250"/>
                <a:gridCol w="1747400"/>
                <a:gridCol w="1910325"/>
              </a:tblGrid>
              <a:tr h="228600">
                <a:tc gridSpan="2">
                  <a:txBody>
                    <a:bodyPr/>
                    <a:lstStyle/>
                    <a:p>
                      <a:pPr marL="0" marR="0" lvl="0" indent="0" algn="ctr" rtl="0">
                        <a:lnSpc>
                          <a:spcPct val="100000"/>
                        </a:lnSpc>
                        <a:spcBef>
                          <a:spcPts val="0"/>
                        </a:spcBef>
                        <a:spcAft>
                          <a:spcPts val="0"/>
                        </a:spcAft>
                        <a:buClr>
                          <a:srgbClr val="000000"/>
                        </a:buClr>
                        <a:buSzPts val="1800"/>
                        <a:buFont typeface="Arial"/>
                        <a:buNone/>
                      </a:pPr>
                      <a:r>
                        <a:rPr lang="el-GR" sz="1800" u="none" strike="noStrike" cap="none"/>
                        <a:t>Κατηγορία</a:t>
                      </a:r>
                      <a:endParaRPr sz="1800" u="none" strike="noStrike" cap="none">
                        <a:latin typeface="Times New Roman"/>
                        <a:ea typeface="Times New Roman"/>
                        <a:cs typeface="Times New Roman"/>
                        <a:sym typeface="Times New Roman"/>
                      </a:endParaRPr>
                    </a:p>
                  </a:txBody>
                  <a:tcPr marL="68575" marR="68575" marT="0" marB="0" anchor="ctr"/>
                </a:tc>
                <a:tc hMerge="1">
                  <a:txBody>
                    <a:bodyPr/>
                    <a:lstStyle/>
                    <a:p>
                      <a:endParaRPr lang="el-GR"/>
                    </a:p>
                  </a:txBody>
                  <a:tcPr/>
                </a:tc>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t>Κύριος Συγγραφέας</a:t>
                      </a:r>
                      <a:endParaRPr sz="18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t>Συν-συγγραφέας</a:t>
                      </a:r>
                      <a:endParaRPr sz="18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t>Αξιολογητής</a:t>
                      </a:r>
                      <a:endParaRPr sz="1800" u="none" strike="noStrike" cap="none">
                        <a:latin typeface="Times New Roman"/>
                        <a:ea typeface="Times New Roman"/>
                        <a:cs typeface="Times New Roman"/>
                        <a:sym typeface="Times New Roman"/>
                      </a:endParaRPr>
                    </a:p>
                  </a:txBody>
                  <a:tcPr marL="68575" marR="68575" marT="0" marB="0" anchor="ct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Δ1</a:t>
                      </a:r>
                      <a:endParaRPr sz="1800" u="none" strike="noStrike" cap="none">
                        <a:latin typeface="Times New Roman"/>
                        <a:ea typeface="Times New Roman"/>
                        <a:cs typeface="Times New Roman"/>
                        <a:sym typeface="Times New Roman"/>
                      </a:endParaRPr>
                    </a:p>
                  </a:txBody>
                  <a:tcPr marL="68575" marR="68575" marT="0" marB="0">
                    <a:solidFill>
                      <a:srgbClr val="F0F2D3">
                        <a:alpha val="20000"/>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Καθηγητές και Λέκτορες ΑΕΙ/ΑΣΕΙ</a:t>
                      </a:r>
                      <a:endParaRPr sz="18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Δ2</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Επισκέπτες ή Ομότιμοι/Συνταξιούχοι Καθηγητές</a:t>
                      </a:r>
                      <a:endParaRPr sz="18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Δ3</a:t>
                      </a:r>
                      <a:endParaRPr sz="1800" u="none" strike="noStrike" cap="none">
                        <a:latin typeface="Times New Roman"/>
                        <a:ea typeface="Times New Roman"/>
                        <a:cs typeface="Times New Roman"/>
                        <a:sym typeface="Times New Roman"/>
                      </a:endParaRPr>
                    </a:p>
                  </a:txBody>
                  <a:tcPr marL="68575" marR="68575" marT="0" marB="0">
                    <a:solidFill>
                      <a:srgbClr val="F0F2D3">
                        <a:alpha val="20000"/>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Διδάσκοντες Ειδικής Κατηγορίας</a:t>
                      </a:r>
                      <a:endParaRPr sz="18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Δ4</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Ερευνητές  από ερευνητικά κέντρα ΝΠΔΔ ή ΝΠΙΔ, ισόβαθμοι της κατηγορίας Δ1</a:t>
                      </a:r>
                      <a:endParaRPr sz="18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Δ5</a:t>
                      </a:r>
                      <a:endParaRPr sz="1800" u="none" strike="noStrike" cap="none">
                        <a:latin typeface="Times New Roman"/>
                        <a:ea typeface="Times New Roman"/>
                        <a:cs typeface="Times New Roman"/>
                        <a:sym typeface="Times New Roman"/>
                      </a:endParaRPr>
                    </a:p>
                  </a:txBody>
                  <a:tcPr marL="68575" marR="68575" marT="0" marB="0">
                    <a:solidFill>
                      <a:srgbClr val="F0F2D3">
                        <a:alpha val="20000"/>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Καθηγητές ή Ερευνητές Εξωτερικού</a:t>
                      </a:r>
                      <a:endParaRPr sz="1800"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chemeClr val="dk1"/>
                        </a:buClr>
                        <a:buSzPts val="1800"/>
                        <a:buFont typeface="Arial"/>
                        <a:buNone/>
                      </a:pPr>
                      <a:r>
                        <a:rPr lang="el-GR" sz="1800" b="1" u="none" strike="noStrike" cap="none"/>
                        <a:t> </a:t>
                      </a:r>
                      <a:r>
                        <a:rPr lang="el-GR" sz="1800" b="1" u="none" strike="noStrike" cap="none">
                          <a:solidFill>
                            <a:srgbClr val="FF0000"/>
                          </a:solidFill>
                        </a:rPr>
                        <a:t>√</a:t>
                      </a:r>
                      <a:endParaRPr sz="1800" b="1" u="none" strike="noStrike" cap="none">
                        <a:solidFill>
                          <a:srgbClr val="FF0000"/>
                        </a:solidFill>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solidFill>
                      <a:srgbClr val="F0F2D3">
                        <a:alpha val="20000"/>
                      </a:srgbClr>
                    </a:solidFill>
                  </a:tcPr>
                </a:tc>
              </a:tr>
              <a:tr h="228600">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Δ6</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800"/>
                        <a:buFont typeface="Arial"/>
                        <a:buNone/>
                      </a:pPr>
                      <a:r>
                        <a:rPr lang="el-GR" sz="1800" u="none" strike="noStrike" cap="none"/>
                        <a:t>Λοιποί Ειδικοί Επιστήμονες</a:t>
                      </a:r>
                      <a:endParaRPr sz="18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50000"/>
                        </a:lnSpc>
                        <a:spcBef>
                          <a:spcPts val="0"/>
                        </a:spcBef>
                        <a:spcAft>
                          <a:spcPts val="0"/>
                        </a:spcAft>
                        <a:buClr>
                          <a:srgbClr val="000000"/>
                        </a:buClr>
                        <a:buSzPts val="1800"/>
                        <a:buFont typeface="Arial"/>
                        <a:buNone/>
                      </a:pPr>
                      <a:r>
                        <a:rPr lang="el-GR" sz="1800" b="1" u="none" strike="noStrike" cap="none"/>
                        <a:t>√**</a:t>
                      </a:r>
                      <a:endParaRPr sz="1800" b="1" u="none" strike="noStrike" cap="none">
                        <a:latin typeface="Times New Roman"/>
                        <a:ea typeface="Times New Roman"/>
                        <a:cs typeface="Times New Roman"/>
                        <a:sym typeface="Times New Roman"/>
                      </a:endParaRPr>
                    </a:p>
                  </a:txBody>
                  <a:tcPr marL="68575" marR="68575" marT="0" marB="0" anchor="ctr"/>
                </a:tc>
              </a:tr>
            </a:tbl>
          </a:graphicData>
        </a:graphic>
      </p:graphicFrame>
      <p:sp>
        <p:nvSpPr>
          <p:cNvPr id="550" name="Google Shape;550;p32"/>
          <p:cNvSpPr txBox="1"/>
          <p:nvPr/>
        </p:nvSpPr>
        <p:spPr>
          <a:xfrm>
            <a:off x="553234" y="4552745"/>
            <a:ext cx="10720190" cy="1559081"/>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400"/>
              <a:buFont typeface="Arial"/>
              <a:buNone/>
            </a:pPr>
            <a:r>
              <a:rPr lang="el-GR" sz="1400" b="0" i="0" u="none" strike="noStrike" cap="none">
                <a:solidFill>
                  <a:schemeClr val="dk1"/>
                </a:solidFill>
                <a:latin typeface="Times New Roman"/>
                <a:ea typeface="Times New Roman"/>
                <a:cs typeface="Times New Roman"/>
                <a:sym typeface="Times New Roman"/>
              </a:rPr>
              <a:t>* Mε την προϋπόθεση ότι είναι </a:t>
            </a:r>
            <a:r>
              <a:rPr lang="el-GR" sz="1400" b="1" i="0" u="none" strike="noStrike" cap="none">
                <a:solidFill>
                  <a:schemeClr val="dk1"/>
                </a:solidFill>
                <a:latin typeface="Times New Roman"/>
                <a:ea typeface="Times New Roman"/>
                <a:cs typeface="Times New Roman"/>
                <a:sym typeface="Times New Roman"/>
              </a:rPr>
              <a:t>κάτοχοι Διδακτορικού </a:t>
            </a:r>
            <a:r>
              <a:rPr lang="el-GR" sz="1400" b="0" i="0" u="none" strike="noStrike" cap="none">
                <a:solidFill>
                  <a:schemeClr val="dk1"/>
                </a:solidFill>
                <a:latin typeface="Times New Roman"/>
                <a:ea typeface="Times New Roman"/>
                <a:cs typeface="Times New Roman"/>
                <a:sym typeface="Times New Roman"/>
              </a:rPr>
              <a:t>ή άλλου μεταπτυχιακού τίτλου </a:t>
            </a:r>
            <a:r>
              <a:rPr lang="el-GR" sz="1400" b="1" i="0" u="none" strike="noStrike" cap="none">
                <a:solidFill>
                  <a:schemeClr val="dk1"/>
                </a:solidFill>
                <a:latin typeface="Times New Roman"/>
                <a:ea typeface="Times New Roman"/>
                <a:cs typeface="Times New Roman"/>
                <a:sym typeface="Times New Roman"/>
              </a:rPr>
              <a:t>και</a:t>
            </a:r>
            <a:r>
              <a:rPr lang="el-GR" sz="1400" b="0" i="0" u="none" strike="noStrike" cap="none">
                <a:solidFill>
                  <a:schemeClr val="dk1"/>
                </a:solidFill>
                <a:latin typeface="Times New Roman"/>
                <a:ea typeface="Times New Roman"/>
                <a:cs typeface="Times New Roman"/>
                <a:sym typeface="Times New Roman"/>
              </a:rPr>
              <a:t> προσφέρουν αυτοδύναμη διδασκαλία, έχοντας ενεργή σύμβαση/ανάθεση.</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Arial"/>
              <a:buNone/>
            </a:pPr>
            <a:r>
              <a:rPr lang="el-GR" sz="1400" b="0" i="0" u="none" strike="noStrike" cap="none">
                <a:solidFill>
                  <a:schemeClr val="dk1"/>
                </a:solidFill>
                <a:latin typeface="Times New Roman"/>
                <a:ea typeface="Times New Roman"/>
                <a:cs typeface="Times New Roman"/>
                <a:sym typeface="Times New Roman"/>
              </a:rPr>
              <a:t>** Με την προϋπόθεση ότι είναι κάτοχοι Διδακτορικού ή άλλου μεταπτυχιακού τίτλου συναφούς αντικειμένου.</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Arial"/>
              <a:buNone/>
            </a:pPr>
            <a:r>
              <a:rPr lang="el-GR" sz="1400" b="0" i="0" u="none" strike="noStrike" cap="none">
                <a:solidFill>
                  <a:schemeClr val="dk1"/>
                </a:solidFill>
                <a:latin typeface="Times New Roman"/>
                <a:ea typeface="Times New Roman"/>
                <a:cs typeface="Times New Roman"/>
                <a:sym typeface="Times New Roman"/>
              </a:rPr>
              <a:t>*** Με την προϋπόθεση ότι είναι κάτοχοι Διδακτορικού με απονομή την τελευταία 8-ετία και η Πρότασή τους αφορά την κατηγορία συγγραμμάτων </a:t>
            </a:r>
            <a:r>
              <a:rPr lang="el-GR" sz="1400" b="1" i="0" u="none" strike="noStrike" cap="none">
                <a:solidFill>
                  <a:schemeClr val="dk1"/>
                </a:solidFill>
                <a:latin typeface="Times New Roman"/>
                <a:ea typeface="Times New Roman"/>
                <a:cs typeface="Times New Roman"/>
                <a:sym typeface="Times New Roman"/>
              </a:rPr>
              <a:t>«</a:t>
            </a:r>
            <a:r>
              <a:rPr lang="el-GR" sz="1400" b="1" i="1" u="none" strike="noStrike" cap="none">
                <a:solidFill>
                  <a:schemeClr val="dk1"/>
                </a:solidFill>
                <a:latin typeface="Times New Roman"/>
                <a:ea typeface="Times New Roman"/>
                <a:cs typeface="Times New Roman"/>
                <a:sym typeface="Times New Roman"/>
              </a:rPr>
              <a:t>Εκτενείς Βιβλιογραφικοί Οδηγοί</a:t>
            </a:r>
            <a:r>
              <a:rPr lang="el-GR" sz="1400" b="1" i="0" u="none" strike="noStrike" cap="none">
                <a:solidFill>
                  <a:schemeClr val="dk1"/>
                </a:solidFill>
                <a:latin typeface="Times New Roman"/>
                <a:ea typeface="Times New Roman"/>
                <a:cs typeface="Times New Roman"/>
                <a:sym typeface="Times New Roman"/>
              </a:rPr>
              <a:t>». </a:t>
            </a:r>
            <a:r>
              <a:rPr lang="el-GR" sz="1400" b="0" i="0" u="none" strike="noStrike" cap="none">
                <a:solidFill>
                  <a:schemeClr val="dk1"/>
                </a:solidFill>
                <a:latin typeface="Times New Roman"/>
                <a:ea typeface="Times New Roman"/>
                <a:cs typeface="Times New Roman"/>
                <a:sym typeface="Times New Roman"/>
              </a:rPr>
              <a:t>Στην προτεινόμενη Συγγραφική Ομάδα θα πρέπει να περιλαμβάνεται ο Επιβλέπων Καθηγητής της διδακτορικής διατριβής ή άλλος Καθηγητής συναφούς αντικειμένου.</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3"/>
          <p:cNvSpPr txBox="1">
            <a:spLocks noGrp="1"/>
          </p:cNvSpPr>
          <p:nvPr>
            <p:ph type="title"/>
          </p:nvPr>
        </p:nvSpPr>
        <p:spPr>
          <a:xfrm>
            <a:off x="609601" y="107445"/>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2880"/>
              <a:buFont typeface="Arial"/>
              <a:buNone/>
            </a:pPr>
            <a:r>
              <a:rPr lang="el-GR" sz="2880"/>
              <a:t>Αριθμός προτάσεων – Χρηματοδοτήσεων – Ανώτατα όρια</a:t>
            </a:r>
            <a:endParaRPr/>
          </a:p>
        </p:txBody>
      </p:sp>
      <p:sp>
        <p:nvSpPr>
          <p:cNvPr id="557" name="Google Shape;557;p33"/>
          <p:cNvSpPr txBox="1">
            <a:spLocks noGrp="1"/>
          </p:cNvSpPr>
          <p:nvPr>
            <p:ph type="body" idx="1"/>
          </p:nvPr>
        </p:nvSpPr>
        <p:spPr>
          <a:xfrm>
            <a:off x="609601" y="1223238"/>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000"/>
              <a:buChar char="▪"/>
            </a:pPr>
            <a:r>
              <a:rPr lang="el-GR"/>
              <a:t>Κάθε υποψήφιος συγγραφέας μπορεί να υποβάλει ως </a:t>
            </a:r>
            <a:r>
              <a:rPr lang="el-GR" b="1"/>
              <a:t>Κύριος Συγγραφέας </a:t>
            </a:r>
            <a:r>
              <a:rPr lang="el-GR"/>
              <a:t>(ή να συμμετάσχει ως </a:t>
            </a:r>
            <a:r>
              <a:rPr lang="el-GR" b="1"/>
              <a:t>Συν-συγγραφέας</a:t>
            </a:r>
            <a:r>
              <a:rPr lang="el-GR"/>
              <a:t>) σε </a:t>
            </a:r>
            <a:r>
              <a:rPr lang="el-GR" b="1"/>
              <a:t>περισσότερες από μία Προτάσεις</a:t>
            </a:r>
            <a:r>
              <a:rPr lang="el-GR"/>
              <a:t>. </a:t>
            </a:r>
            <a:endParaRPr/>
          </a:p>
          <a:p>
            <a:pPr marL="228600" lvl="0" indent="-228600" algn="just" rtl="0">
              <a:lnSpc>
                <a:spcPct val="150000"/>
              </a:lnSpc>
              <a:spcBef>
                <a:spcPts val="1200"/>
              </a:spcBef>
              <a:spcAft>
                <a:spcPts val="0"/>
              </a:spcAft>
              <a:buSzPts val="2000"/>
              <a:buChar char="▪"/>
            </a:pPr>
            <a:r>
              <a:rPr lang="el-GR"/>
              <a:t>Παράλληλα, κάθε </a:t>
            </a:r>
            <a:r>
              <a:rPr lang="el-GR" b="1"/>
              <a:t>Κύριος Συγγραφέας </a:t>
            </a:r>
            <a:r>
              <a:rPr lang="el-GR"/>
              <a:t>μπορεί να χρηματοδοτηθεί </a:t>
            </a:r>
            <a:r>
              <a:rPr lang="el-GR" b="1" u="sng"/>
              <a:t>μόνο για μία Πρόταση</a:t>
            </a:r>
            <a:r>
              <a:rPr lang="el-GR"/>
              <a:t>, εκτός από τους </a:t>
            </a:r>
            <a:r>
              <a:rPr lang="el-GR" b="1"/>
              <a:t>Καθηγητές και υπηρετούντες Λέκτορες</a:t>
            </a:r>
            <a:r>
              <a:rPr lang="el-GR"/>
              <a:t>, οι οποίοι μπορούν να χρηματοδοτηθούν και για </a:t>
            </a:r>
            <a:r>
              <a:rPr lang="el-GR" b="1" u="sng"/>
              <a:t>δύο Προτάσεις τους</a:t>
            </a:r>
            <a:r>
              <a:rPr lang="el-GR"/>
              <a:t>.</a:t>
            </a:r>
            <a:endParaRPr/>
          </a:p>
          <a:p>
            <a:pPr marL="228600" lvl="0" indent="-228600" algn="just" rtl="0">
              <a:lnSpc>
                <a:spcPct val="150000"/>
              </a:lnSpc>
              <a:spcBef>
                <a:spcPts val="1200"/>
              </a:spcBef>
              <a:spcAft>
                <a:spcPts val="0"/>
              </a:spcAft>
              <a:buSzPts val="2000"/>
              <a:buChar char="▪"/>
            </a:pPr>
            <a:r>
              <a:rPr lang="el-GR"/>
              <a:t>Το ανώτατο όριο αμοιβών που μπορεί να λάβει ένα φυσικό πρόσωπο ως Συγγραφέας (Κύριος ή Συν-συγγραφέας) ορίζεται στις δέκα πέντε χιλιάδες ευρώ </a:t>
            </a:r>
            <a:r>
              <a:rPr lang="el-GR" b="1"/>
              <a:t>(€15.000).</a:t>
            </a:r>
            <a:endParaRPr/>
          </a:p>
          <a:p>
            <a:pPr marL="228600" lvl="0" indent="-228600" algn="just" rtl="0">
              <a:lnSpc>
                <a:spcPct val="150000"/>
              </a:lnSpc>
              <a:spcBef>
                <a:spcPts val="1200"/>
              </a:spcBef>
              <a:spcAft>
                <a:spcPts val="0"/>
              </a:spcAft>
              <a:buSzPts val="2000"/>
              <a:buChar char="▪"/>
            </a:pPr>
            <a:r>
              <a:rPr lang="el-GR"/>
              <a:t>Το ανώτατο όριο αμοιβών για τις δραστηριότητες Συγγραφέα ή/και Αξιολογητή στο πλαίσιο του Έργου και καθόλη τη διάρκειά του ορίζεται στις είκοσι χιλιάδες ευρώ </a:t>
            </a:r>
            <a:r>
              <a:rPr lang="el-GR" b="1"/>
              <a:t>(€20.000). </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4"/>
          <p:cNvSpPr txBox="1">
            <a:spLocks noGrp="1"/>
          </p:cNvSpPr>
          <p:nvPr>
            <p:ph type="title"/>
          </p:nvPr>
        </p:nvSpPr>
        <p:spPr>
          <a:xfrm>
            <a:off x="609601" y="107445"/>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Συγγραφική Ομάδα</a:t>
            </a:r>
            <a:endParaRPr/>
          </a:p>
        </p:txBody>
      </p:sp>
      <p:sp>
        <p:nvSpPr>
          <p:cNvPr id="564" name="Google Shape;564;p34"/>
          <p:cNvSpPr txBox="1">
            <a:spLocks noGrp="1"/>
          </p:cNvSpPr>
          <p:nvPr>
            <p:ph type="body" idx="1"/>
          </p:nvPr>
        </p:nvSpPr>
        <p:spPr>
          <a:xfrm>
            <a:off x="609601" y="1223238"/>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1850"/>
              <a:buChar char="▪"/>
            </a:pPr>
            <a:r>
              <a:rPr lang="el-GR" sz="1850"/>
              <a:t>Η συγκρότηση της </a:t>
            </a:r>
            <a:r>
              <a:rPr lang="el-GR" sz="1850" b="1"/>
              <a:t>Συγγραφικής Ομάδας είναι αποκλειστική ευθύνη του Κύριου Συγγραφέα </a:t>
            </a:r>
            <a:r>
              <a:rPr lang="el-GR" sz="1850"/>
              <a:t>και αποτελεί </a:t>
            </a:r>
            <a:r>
              <a:rPr lang="el-GR" sz="1850" b="1"/>
              <a:t>Κριτήριο Αξιολόγησης</a:t>
            </a:r>
            <a:r>
              <a:rPr lang="el-GR" sz="1850"/>
              <a:t>. </a:t>
            </a:r>
            <a:endParaRPr/>
          </a:p>
          <a:p>
            <a:pPr marL="228600" lvl="0" indent="-228600" algn="just" rtl="0">
              <a:lnSpc>
                <a:spcPct val="130000"/>
              </a:lnSpc>
              <a:spcBef>
                <a:spcPts val="1200"/>
              </a:spcBef>
              <a:spcAft>
                <a:spcPts val="0"/>
              </a:spcAft>
              <a:buSzPts val="1850"/>
              <a:buChar char="▪"/>
            </a:pPr>
            <a:r>
              <a:rPr lang="el-GR" sz="1850"/>
              <a:t>Ο Κύριος Συγγραφέας μπορεί να συμπεριλάβει στη Συγγραφική Ομάδα Συν-συγγραφείς για την από κοινού ανάπτυξη του περιεχομένου των βιβλίων.</a:t>
            </a:r>
            <a:endParaRPr/>
          </a:p>
          <a:p>
            <a:pPr marL="228600" lvl="0" indent="-228600" algn="just" rtl="0">
              <a:lnSpc>
                <a:spcPct val="130000"/>
              </a:lnSpc>
              <a:spcBef>
                <a:spcPts val="1200"/>
              </a:spcBef>
              <a:spcAft>
                <a:spcPts val="0"/>
              </a:spcAft>
              <a:buSzPts val="1850"/>
              <a:buChar char="▪"/>
            </a:pPr>
            <a:r>
              <a:rPr lang="el-GR" sz="1850" b="1"/>
              <a:t>Όσοι συμμετέχουν στη Συγγραφική Ομάδα </a:t>
            </a:r>
            <a:r>
              <a:rPr lang="el-GR" sz="1850"/>
              <a:t>(συμπεριλαμβανομένου και του Κύριου Συγγραφέα) </a:t>
            </a:r>
            <a:r>
              <a:rPr lang="el-GR" sz="1850" b="1"/>
              <a:t>θα πρέπει να είναι εγγεγραμμένοι στο Μητρώο του Έργου.</a:t>
            </a:r>
            <a:endParaRPr/>
          </a:p>
          <a:p>
            <a:pPr marL="228600" lvl="0" indent="-228600" algn="just" rtl="0">
              <a:lnSpc>
                <a:spcPct val="130000"/>
              </a:lnSpc>
              <a:spcBef>
                <a:spcPts val="1200"/>
              </a:spcBef>
              <a:spcAft>
                <a:spcPts val="0"/>
              </a:spcAft>
              <a:buSzPts val="1850"/>
              <a:buChar char="▪"/>
            </a:pPr>
            <a:r>
              <a:rPr lang="el-GR" sz="1850"/>
              <a:t>Ο Κύριος Συγγραφέας μπορεί να συμπεριλάβει και </a:t>
            </a:r>
            <a:r>
              <a:rPr lang="el-GR" sz="1850" b="1"/>
              <a:t>Συν-συγγραφείς εκτός Μητρώου </a:t>
            </a:r>
            <a:r>
              <a:rPr lang="el-GR" sz="1850"/>
              <a:t>χωρίς αμοιβή.</a:t>
            </a:r>
            <a:endParaRPr/>
          </a:p>
          <a:p>
            <a:pPr marL="228600" lvl="0" indent="-228600" algn="just" rtl="0">
              <a:lnSpc>
                <a:spcPct val="130000"/>
              </a:lnSpc>
              <a:spcBef>
                <a:spcPts val="1200"/>
              </a:spcBef>
              <a:spcAft>
                <a:spcPts val="0"/>
              </a:spcAft>
              <a:buSzPts val="1850"/>
              <a:buChar char="▪"/>
            </a:pPr>
            <a:r>
              <a:rPr lang="el-GR" sz="1850"/>
              <a:t>Δεν υπάρχει ο ρόλος του Κριτικού Αναγνώστη. Μπορεί να περιληφθεί στη Συγγραφική Ομάδα με επιλογή του Κύριου Συγγραφέα.</a:t>
            </a:r>
            <a:endParaRPr sz="185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5"/>
          <p:cNvSpPr txBox="1">
            <a:spLocks noGrp="1"/>
          </p:cNvSpPr>
          <p:nvPr>
            <p:ph type="title"/>
          </p:nvPr>
        </p:nvSpPr>
        <p:spPr>
          <a:xfrm>
            <a:off x="635726" y="94382"/>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Τεχνικές προδιαγραφές βιβλίων - Παραδοτέα</a:t>
            </a:r>
            <a:endParaRPr/>
          </a:p>
        </p:txBody>
      </p:sp>
      <p:sp>
        <p:nvSpPr>
          <p:cNvPr id="571" name="Google Shape;571;p35"/>
          <p:cNvSpPr txBox="1">
            <a:spLocks noGrp="1"/>
          </p:cNvSpPr>
          <p:nvPr>
            <p:ph type="body" idx="1"/>
          </p:nvPr>
        </p:nvSpPr>
        <p:spPr>
          <a:xfrm>
            <a:off x="807309" y="1362517"/>
            <a:ext cx="6952733"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1850"/>
              <a:buChar char="▪"/>
            </a:pPr>
            <a:r>
              <a:rPr lang="el-GR" sz="1850"/>
              <a:t>Οι υποψήφιοι Συγγραφείς πρέπει να ακολουθούν και να τηρούν τις τεχνικές προδιαγραφές, όπως αυτές προσδιορίζονται αναλυτικά στο </a:t>
            </a:r>
            <a:r>
              <a:rPr lang="el-GR" sz="1850" b="1">
                <a:solidFill>
                  <a:srgbClr val="FF0000"/>
                </a:solidFill>
              </a:rPr>
              <a:t>Προσάρτημα III. </a:t>
            </a:r>
            <a:endParaRPr/>
          </a:p>
          <a:p>
            <a:pPr marL="228600" lvl="0" indent="-228600" algn="just" rtl="0">
              <a:lnSpc>
                <a:spcPct val="150000"/>
              </a:lnSpc>
              <a:spcBef>
                <a:spcPts val="1200"/>
              </a:spcBef>
              <a:spcAft>
                <a:spcPts val="0"/>
              </a:spcAft>
              <a:buSzPts val="1850"/>
              <a:buChar char="▪"/>
            </a:pPr>
            <a:r>
              <a:rPr lang="el-GR" sz="1850"/>
              <a:t>Παράδοση «ανοικτών» αρχείων – σχημάτων – εικόνων κλπ.</a:t>
            </a:r>
            <a:endParaRPr/>
          </a:p>
          <a:p>
            <a:pPr marL="228600" lvl="0" indent="-228600" algn="just" rtl="0">
              <a:lnSpc>
                <a:spcPct val="150000"/>
              </a:lnSpc>
              <a:spcBef>
                <a:spcPts val="1200"/>
              </a:spcBef>
              <a:spcAft>
                <a:spcPts val="0"/>
              </a:spcAft>
              <a:buSzPts val="1850"/>
              <a:buChar char="▪"/>
            </a:pPr>
            <a:r>
              <a:rPr lang="el-GR" sz="1850"/>
              <a:t>Ενημέρωση κατά τη διάρκεια της συγγραφικής προσπάθειας από την ΚΟΥ για τεχνικά και νομικά ζητήματα </a:t>
            </a:r>
            <a:endParaRPr/>
          </a:p>
          <a:p>
            <a:pPr marL="228600" lvl="0" indent="-228600" algn="just" rtl="0">
              <a:lnSpc>
                <a:spcPct val="150000"/>
              </a:lnSpc>
              <a:spcBef>
                <a:spcPts val="1200"/>
              </a:spcBef>
              <a:spcAft>
                <a:spcPts val="0"/>
              </a:spcAft>
              <a:buSzPts val="1850"/>
              <a:buChar char="▪"/>
            </a:pPr>
            <a:r>
              <a:rPr lang="el-GR" sz="1850"/>
              <a:t>Οι λοιπές τεχνικές / γλωσσικές εργασίες αποτελούν αποκλειστική αρμοδιότητα του Έργου.</a:t>
            </a:r>
            <a:endParaRPr/>
          </a:p>
          <a:p>
            <a:pPr marL="228600" lvl="0" indent="-111125" algn="just" rtl="0">
              <a:lnSpc>
                <a:spcPct val="150000"/>
              </a:lnSpc>
              <a:spcBef>
                <a:spcPts val="1200"/>
              </a:spcBef>
              <a:spcAft>
                <a:spcPts val="0"/>
              </a:spcAft>
              <a:buSzPts val="1850"/>
              <a:buNone/>
            </a:pPr>
            <a:endParaRPr sz="1850"/>
          </a:p>
        </p:txBody>
      </p:sp>
      <p:pic>
        <p:nvPicPr>
          <p:cNvPr id="572" name="Google Shape;572;p35">
            <a:hlinkClick r:id="rId3"/>
          </p:cNvPr>
          <p:cNvPicPr preferRelativeResize="0"/>
          <p:nvPr/>
        </p:nvPicPr>
        <p:blipFill rotWithShape="1">
          <a:blip r:embed="rId4">
            <a:alphaModFix/>
          </a:blip>
          <a:srcRect b="4152"/>
          <a:stretch/>
        </p:blipFill>
        <p:spPr>
          <a:xfrm>
            <a:off x="8192529" y="1223238"/>
            <a:ext cx="3587577" cy="456296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6"/>
          <p:cNvSpPr txBox="1">
            <a:spLocks noGrp="1"/>
          </p:cNvSpPr>
          <p:nvPr>
            <p:ph type="title"/>
          </p:nvPr>
        </p:nvSpPr>
        <p:spPr>
          <a:xfrm>
            <a:off x="609601" y="107445"/>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Χρονική διάρκεια</a:t>
            </a:r>
            <a:endParaRPr/>
          </a:p>
        </p:txBody>
      </p:sp>
      <p:sp>
        <p:nvSpPr>
          <p:cNvPr id="579" name="Google Shape;579;p36"/>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a:t>Η μέγιστη διάρκεια για τη συγγραφή ενός ηλεκτρονικού βιβλίου είναι οι </a:t>
            </a:r>
            <a:r>
              <a:rPr lang="el-GR" sz="2400" b="1"/>
              <a:t>δέκα οκτώ (18) μήνες</a:t>
            </a:r>
            <a:r>
              <a:rPr lang="el-GR" sz="2400"/>
              <a:t>, ενώ η ελάχιστη διάρκεια είναι οι </a:t>
            </a:r>
            <a:r>
              <a:rPr lang="el-GR" sz="2400" b="1"/>
              <a:t>τέσσερις (4) μήνες.</a:t>
            </a:r>
            <a:endParaRPr/>
          </a:p>
          <a:p>
            <a:pPr marL="228600" lvl="0" indent="-228600" algn="just" rtl="0">
              <a:lnSpc>
                <a:spcPct val="150000"/>
              </a:lnSpc>
              <a:spcBef>
                <a:spcPts val="1200"/>
              </a:spcBef>
              <a:spcAft>
                <a:spcPts val="0"/>
              </a:spcAft>
              <a:buSzPts val="2400"/>
              <a:buChar char="▪"/>
            </a:pPr>
            <a:r>
              <a:rPr lang="el-GR" sz="2400"/>
              <a:t>Για την καλύτερη εποπτεία της εξέλιξης της συγγραφικής δραστηριότητας, ο Κύριος Συγγραφέας οφείλει να </a:t>
            </a:r>
            <a:r>
              <a:rPr lang="el-GR" sz="2400" b="1"/>
              <a:t>παραδώσει το 50% </a:t>
            </a:r>
            <a:r>
              <a:rPr lang="el-GR" sz="2400"/>
              <a:t>του περιεχομένου του υπό ανάπτυξη βιβλίου στο </a:t>
            </a:r>
            <a:r>
              <a:rPr lang="el-GR" sz="2400" b="1"/>
              <a:t>μέσο του χρονοδιαγράμματος</a:t>
            </a:r>
            <a:r>
              <a:rPr lang="el-GR" sz="2400"/>
              <a:t>, όπως αυτό θα έχει οριστεί στην εγκεκριμένη Πρόταση του Κύριου Συγγραφέα.</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7"/>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Χρηματοδότηση – Επιλέξιμες δαπάνες</a:t>
            </a:r>
            <a:endParaRPr/>
          </a:p>
        </p:txBody>
      </p:sp>
      <p:sp>
        <p:nvSpPr>
          <p:cNvPr id="586" name="Google Shape;586;p37"/>
          <p:cNvSpPr txBox="1">
            <a:spLocks noGrp="1"/>
          </p:cNvSpPr>
          <p:nvPr>
            <p:ph type="body" idx="1"/>
          </p:nvPr>
        </p:nvSpPr>
        <p:spPr>
          <a:xfrm>
            <a:off x="745525" y="1223238"/>
            <a:ext cx="10523837"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000"/>
              <a:buChar char="▪"/>
            </a:pPr>
            <a:r>
              <a:rPr lang="el-GR"/>
              <a:t>Η κατανομή της Αμοιβής Συγγραφής μεταξύ των Συν-συγγραφέων και η διαχείρισή της αποτελούν </a:t>
            </a:r>
            <a:r>
              <a:rPr lang="el-GR" b="1"/>
              <a:t>αποκλειστική ευθύνη του Κύριου Συγγραφέα</a:t>
            </a:r>
            <a:r>
              <a:rPr lang="el-GR"/>
              <a:t>.</a:t>
            </a:r>
            <a:endParaRPr/>
          </a:p>
          <a:p>
            <a:pPr marL="228600" lvl="0" indent="-228600" algn="just" rtl="0">
              <a:lnSpc>
                <a:spcPct val="150000"/>
              </a:lnSpc>
              <a:spcBef>
                <a:spcPts val="1200"/>
              </a:spcBef>
              <a:spcAft>
                <a:spcPts val="0"/>
              </a:spcAft>
              <a:buSzPts val="2000"/>
              <a:buChar char="▪"/>
            </a:pPr>
            <a:r>
              <a:rPr lang="el-GR"/>
              <a:t>Οι επιλέξιμες δαπάνες αφορούν αποκλειστικά την </a:t>
            </a:r>
            <a:r>
              <a:rPr lang="el-GR" b="1"/>
              <a:t>αμοιβή συγγραφικής δραστηριότητας </a:t>
            </a:r>
            <a:r>
              <a:rPr lang="el-GR"/>
              <a:t>των Κύριων Συγγραφέων και Συν-συγγραφέων</a:t>
            </a:r>
            <a:endParaRPr/>
          </a:p>
          <a:p>
            <a:pPr marL="228600" lvl="0" indent="-228600" algn="just" rtl="0">
              <a:lnSpc>
                <a:spcPct val="150000"/>
              </a:lnSpc>
              <a:spcBef>
                <a:spcPts val="1200"/>
              </a:spcBef>
              <a:spcAft>
                <a:spcPts val="0"/>
              </a:spcAft>
              <a:buSzPts val="2000"/>
              <a:buChar char="▪"/>
            </a:pPr>
            <a:r>
              <a:rPr lang="el-GR"/>
              <a:t>Η αρμόδια </a:t>
            </a:r>
            <a:r>
              <a:rPr lang="el-GR" b="1"/>
              <a:t>Θεματική Επιτροπή</a:t>
            </a:r>
            <a:r>
              <a:rPr lang="el-GR"/>
              <a:t>, μετά από εισήγηση των Αξιολογητών μιας Πρότασης, έχει το δικαίωμα να </a:t>
            </a:r>
            <a:r>
              <a:rPr lang="el-GR" b="1"/>
              <a:t>τροποποιήσει τον αιτούμενο προϋπολογισμό</a:t>
            </a:r>
            <a:r>
              <a:rPr lang="el-GR"/>
              <a:t>.</a:t>
            </a:r>
            <a:endParaRPr/>
          </a:p>
          <a:p>
            <a:pPr marL="228600" lvl="0" indent="-228600" algn="just" rtl="0">
              <a:lnSpc>
                <a:spcPct val="150000"/>
              </a:lnSpc>
              <a:spcBef>
                <a:spcPts val="1200"/>
              </a:spcBef>
              <a:spcAft>
                <a:spcPts val="0"/>
              </a:spcAft>
              <a:buSzPts val="2000"/>
              <a:buChar char="▪"/>
            </a:pPr>
            <a:r>
              <a:rPr lang="el-GR"/>
              <a:t>Στο </a:t>
            </a:r>
            <a:r>
              <a:rPr lang="el-GR" b="1"/>
              <a:t>μέσο του χρονοδιαγράμματος </a:t>
            </a:r>
            <a:r>
              <a:rPr lang="el-GR"/>
              <a:t>και με </a:t>
            </a:r>
            <a:r>
              <a:rPr lang="el-GR" b="1"/>
              <a:t>την παράδοση του 50% </a:t>
            </a:r>
            <a:r>
              <a:rPr lang="el-GR"/>
              <a:t>του προβλεπόμενου υλικού είναι δυνατόν να </a:t>
            </a:r>
            <a:r>
              <a:rPr lang="el-GR" b="1"/>
              <a:t>αποδεσμεύεται το 40% της χρηματοδότησης</a:t>
            </a:r>
            <a:r>
              <a:rPr lang="el-GR"/>
              <a:t>, ενώ το υπόλοιπο </a:t>
            </a:r>
            <a:r>
              <a:rPr lang="el-GR" b="1"/>
              <a:t>60%</a:t>
            </a:r>
            <a:r>
              <a:rPr lang="el-GR"/>
              <a:t> θα δίνεται με τη λήψη των </a:t>
            </a:r>
            <a:r>
              <a:rPr lang="el-GR" b="1"/>
              <a:t>τελικών Παραδοτέων</a:t>
            </a:r>
            <a:r>
              <a:rPr lang="el-GR"/>
              <a:t>.</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8"/>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Αποζημιώσεις</a:t>
            </a:r>
            <a:endParaRPr/>
          </a:p>
        </p:txBody>
      </p:sp>
      <p:sp>
        <p:nvSpPr>
          <p:cNvPr id="593" name="Google Shape;593;p38"/>
          <p:cNvSpPr txBox="1">
            <a:spLocks noGrp="1"/>
          </p:cNvSpPr>
          <p:nvPr>
            <p:ph type="body" idx="1"/>
          </p:nvPr>
        </p:nvSpPr>
        <p:spPr>
          <a:xfrm>
            <a:off x="609601" y="1362517"/>
            <a:ext cx="10165491"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b="1"/>
              <a:t>Καθηγητής ή Λέκτορας εν ενεργεία της ημεδαπής</a:t>
            </a:r>
            <a:endParaRPr/>
          </a:p>
          <a:p>
            <a:pPr marL="457200" lvl="1" indent="-182880" algn="just" rtl="0">
              <a:lnSpc>
                <a:spcPct val="150000"/>
              </a:lnSpc>
              <a:spcBef>
                <a:spcPts val="1200"/>
              </a:spcBef>
              <a:spcAft>
                <a:spcPts val="0"/>
              </a:spcAft>
              <a:buSzPts val="2000"/>
              <a:buChar char="▪"/>
            </a:pPr>
            <a:r>
              <a:rPr lang="el-GR" sz="2000"/>
              <a:t>Απαλλασσόμενο από ΦΠΑ, χωρίς φύλλα χρονοχρέωσης</a:t>
            </a:r>
            <a:endParaRPr/>
          </a:p>
          <a:p>
            <a:pPr marL="457200" lvl="1" indent="-182880" algn="just" rtl="0">
              <a:lnSpc>
                <a:spcPct val="150000"/>
              </a:lnSpc>
              <a:spcBef>
                <a:spcPts val="1200"/>
              </a:spcBef>
              <a:spcAft>
                <a:spcPts val="0"/>
              </a:spcAft>
              <a:buSzPts val="2000"/>
              <a:buChar char="▪"/>
            </a:pPr>
            <a:r>
              <a:rPr lang="el-GR" sz="2000"/>
              <a:t>Αμοιβή επιμεριζόμενη ανά μήνα, μέχρι το επιτρεπόμενο ύψος των συνολικών μηνιαίων μεικτών τακτικών αποδοχών</a:t>
            </a:r>
            <a:endParaRPr/>
          </a:p>
          <a:p>
            <a:pPr marL="457200" lvl="1" indent="-182880" algn="just" rtl="0">
              <a:lnSpc>
                <a:spcPct val="150000"/>
              </a:lnSpc>
              <a:spcBef>
                <a:spcPts val="1200"/>
              </a:spcBef>
              <a:spcAft>
                <a:spcPts val="0"/>
              </a:spcAft>
              <a:buSzPts val="2000"/>
              <a:buChar char="▪"/>
            </a:pPr>
            <a:r>
              <a:rPr lang="el-GR" sz="2000"/>
              <a:t>Αμοιβή από τον οικείο ΕΛΚΕ [με τήρηση των νόμιμων ορίων αμοιβών ]</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9"/>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Αποζημιώσεις  </a:t>
            </a:r>
            <a:r>
              <a:rPr lang="el-GR" sz="2400"/>
              <a:t>(συνέχεια)</a:t>
            </a:r>
            <a:endParaRPr/>
          </a:p>
        </p:txBody>
      </p:sp>
      <p:sp>
        <p:nvSpPr>
          <p:cNvPr id="600" name="Google Shape;600;p39"/>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b="1"/>
              <a:t>Λοιποί Δημόσιοι Υπάλληλοι ΝΠΔΔ (Διδάσκοντες ΠΔ 407, Επιστημονικοί και Εργαστηριακοί συνεργάτες, Ερευνητές, ΕΕΠ, ΕΔΙΠ, ΕΤΕΠ)</a:t>
            </a:r>
            <a:endParaRPr/>
          </a:p>
          <a:p>
            <a:pPr marL="274320" lvl="1" indent="0" algn="just" rtl="0">
              <a:lnSpc>
                <a:spcPct val="150000"/>
              </a:lnSpc>
              <a:spcBef>
                <a:spcPts val="1200"/>
              </a:spcBef>
              <a:spcAft>
                <a:spcPts val="0"/>
              </a:spcAft>
              <a:buSzPts val="2000"/>
              <a:buNone/>
            </a:pPr>
            <a:r>
              <a:rPr lang="el-GR" sz="2000" b="1" u="sng">
                <a:solidFill>
                  <a:srgbClr val="2D28FC"/>
                </a:solidFill>
              </a:rPr>
              <a:t>Η καταβολή της αμοιβής γίνεται με </a:t>
            </a:r>
            <a:endParaRPr sz="2000" b="1" u="sng">
              <a:solidFill>
                <a:srgbClr val="2D28FC"/>
              </a:solidFill>
            </a:endParaRPr>
          </a:p>
          <a:p>
            <a:pPr marL="457200" lvl="1" indent="-182880" algn="just" rtl="0">
              <a:lnSpc>
                <a:spcPct val="150000"/>
              </a:lnSpc>
              <a:spcBef>
                <a:spcPts val="1200"/>
              </a:spcBef>
              <a:spcAft>
                <a:spcPts val="0"/>
              </a:spcAft>
              <a:buSzPts val="2000"/>
              <a:buChar char="▪"/>
            </a:pPr>
            <a:r>
              <a:rPr lang="el-GR" sz="2000">
                <a:solidFill>
                  <a:srgbClr val="FF0000"/>
                </a:solidFill>
              </a:rPr>
              <a:t>Απόδειξη επαγγελματικής δαπάνης </a:t>
            </a:r>
            <a:endParaRPr/>
          </a:p>
          <a:p>
            <a:pPr marL="457200" lvl="1" indent="-182880" algn="just" rtl="0">
              <a:lnSpc>
                <a:spcPct val="150000"/>
              </a:lnSpc>
              <a:spcBef>
                <a:spcPts val="1200"/>
              </a:spcBef>
              <a:spcAft>
                <a:spcPts val="0"/>
              </a:spcAft>
              <a:buSzPts val="2000"/>
              <a:buChar char="▪"/>
            </a:pPr>
            <a:r>
              <a:rPr lang="el-GR" sz="2000">
                <a:solidFill>
                  <a:srgbClr val="FF0000"/>
                </a:solidFill>
              </a:rPr>
              <a:t>Προσκόμιση βεβαίωσης απογραφής από τον ΕΦΚΑ</a:t>
            </a:r>
            <a:endParaRPr/>
          </a:p>
          <a:p>
            <a:pPr marL="457200" lvl="1" indent="-182880" algn="just" rtl="0">
              <a:lnSpc>
                <a:spcPct val="150000"/>
              </a:lnSpc>
              <a:spcBef>
                <a:spcPts val="1200"/>
              </a:spcBef>
              <a:spcAft>
                <a:spcPts val="0"/>
              </a:spcAft>
              <a:buSzPts val="2000"/>
              <a:buChar char="▪"/>
            </a:pPr>
            <a:r>
              <a:rPr lang="el-GR" sz="2000">
                <a:solidFill>
                  <a:srgbClr val="FF0000"/>
                </a:solidFill>
              </a:rPr>
              <a:t>Προσκόμιση άδειας υπηρεσιακού και βεβαίωσης από την οικεία οικονομική υπηρεσία του προσώπου που θα λάβει την αμοιβή περί μη υπέρβασης του νόμιμου ορίου αποδοχών</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0"/>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Αποζημιώσεις  </a:t>
            </a:r>
            <a:r>
              <a:rPr lang="el-GR" sz="2400"/>
              <a:t>(συνέχεια)</a:t>
            </a:r>
            <a:endParaRPr/>
          </a:p>
        </p:txBody>
      </p:sp>
      <p:sp>
        <p:nvSpPr>
          <p:cNvPr id="607" name="Google Shape;607;p40"/>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b="1"/>
              <a:t>Ιδιωτικοί Υπάλληλοι χωρίς ΤΠΥ (Διδάσκοντες ΠΔ 407, Επιστημονικοί και Εργαστηριακοί συνεργάτες, Ερευνητές)</a:t>
            </a:r>
            <a:endParaRPr/>
          </a:p>
          <a:p>
            <a:pPr marL="274320" lvl="1" indent="0" algn="just" rtl="0">
              <a:lnSpc>
                <a:spcPct val="150000"/>
              </a:lnSpc>
              <a:spcBef>
                <a:spcPts val="1200"/>
              </a:spcBef>
              <a:spcAft>
                <a:spcPts val="0"/>
              </a:spcAft>
              <a:buSzPts val="2000"/>
              <a:buNone/>
            </a:pPr>
            <a:r>
              <a:rPr lang="el-GR" sz="2000" b="1" u="sng">
                <a:solidFill>
                  <a:srgbClr val="2D28FC"/>
                </a:solidFill>
              </a:rPr>
              <a:t>Η καταβολή της αμοιβής γίνεται με </a:t>
            </a:r>
            <a:endParaRPr/>
          </a:p>
          <a:p>
            <a:pPr marL="457200" lvl="1" indent="-182880" algn="just" rtl="0">
              <a:lnSpc>
                <a:spcPct val="150000"/>
              </a:lnSpc>
              <a:spcBef>
                <a:spcPts val="1200"/>
              </a:spcBef>
              <a:spcAft>
                <a:spcPts val="0"/>
              </a:spcAft>
              <a:buSzPts val="2200"/>
              <a:buChar char="▪"/>
            </a:pPr>
            <a:r>
              <a:rPr lang="el-GR" sz="2200">
                <a:solidFill>
                  <a:srgbClr val="FF0000"/>
                </a:solidFill>
              </a:rPr>
              <a:t>Απόδειξη επαγγελματικής δαπάνης </a:t>
            </a:r>
            <a:endParaRPr/>
          </a:p>
          <a:p>
            <a:pPr marL="457200" lvl="1" indent="-182880" algn="just" rtl="0">
              <a:lnSpc>
                <a:spcPct val="150000"/>
              </a:lnSpc>
              <a:spcBef>
                <a:spcPts val="1200"/>
              </a:spcBef>
              <a:spcAft>
                <a:spcPts val="0"/>
              </a:spcAft>
              <a:buSzPts val="2000"/>
              <a:buChar char="▪"/>
            </a:pPr>
            <a:r>
              <a:rPr lang="el-GR" sz="2000">
                <a:solidFill>
                  <a:srgbClr val="FF0000"/>
                </a:solidFill>
              </a:rPr>
              <a:t>Προσκόμιση βεβαίωσης απογραφής από τον ΕΦΚΑ</a:t>
            </a:r>
            <a:endParaRPr/>
          </a:p>
          <a:p>
            <a:pPr marL="457200" lvl="1" indent="-182880" algn="just" rtl="0">
              <a:lnSpc>
                <a:spcPct val="150000"/>
              </a:lnSpc>
              <a:spcBef>
                <a:spcPts val="1200"/>
              </a:spcBef>
              <a:spcAft>
                <a:spcPts val="0"/>
              </a:spcAft>
              <a:buSzPts val="2000"/>
              <a:buChar char="▪"/>
            </a:pPr>
            <a:r>
              <a:rPr lang="el-GR" sz="2000">
                <a:solidFill>
                  <a:srgbClr val="FF0000"/>
                </a:solidFill>
              </a:rPr>
              <a:t>Όριο 10.000 ευρώ</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1800"/>
              <a:buNone/>
            </a:pPr>
            <a:r>
              <a:rPr lang="el-GR"/>
              <a:t>Η Δράση ΚΑΛΛΙΠΟΣ   </a:t>
            </a:r>
            <a:r>
              <a:rPr lang="el-GR" sz="2400">
                <a:solidFill>
                  <a:srgbClr val="0000FF"/>
                </a:solidFill>
              </a:rPr>
              <a:t>(συνέχεια)</a:t>
            </a:r>
            <a:endParaRPr sz="2400">
              <a:solidFill>
                <a:srgbClr val="0000FF"/>
              </a:solidFill>
            </a:endParaRPr>
          </a:p>
        </p:txBody>
      </p:sp>
      <p:sp>
        <p:nvSpPr>
          <p:cNvPr id="413" name="Google Shape;413;p14"/>
          <p:cNvSpPr txBox="1">
            <a:spLocks noGrp="1"/>
          </p:cNvSpPr>
          <p:nvPr>
            <p:ph type="body" idx="1"/>
          </p:nvPr>
        </p:nvSpPr>
        <p:spPr>
          <a:xfrm>
            <a:off x="609601" y="1493146"/>
            <a:ext cx="10974592" cy="468705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800"/>
              </a:spcBef>
              <a:spcAft>
                <a:spcPts val="0"/>
              </a:spcAft>
              <a:buSzPts val="1800"/>
              <a:buFont typeface="Noto Sans Symbols"/>
              <a:buChar char="❑"/>
            </a:pPr>
            <a:r>
              <a:rPr lang="el-GR" b="1" u="sng">
                <a:solidFill>
                  <a:srgbClr val="0000FF"/>
                </a:solidFill>
              </a:rPr>
              <a:t>Στόχος</a:t>
            </a:r>
            <a:r>
              <a:rPr lang="el-GR"/>
              <a:t>: Η παραγωγή και διάθεση Ανοικτών Ακαδημαϊκών Συγγραμμάτων</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Εφάπαξ συγγραφική αμοιβή</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Διάθεση χωρίς περιορισμούς χρήσης, μέσω ηλεκτρονικού Αποθετηρίου</a:t>
            </a:r>
            <a:endParaRPr/>
          </a:p>
          <a:p>
            <a:pPr marL="457200" lvl="0" indent="-342900" algn="l" rtl="0">
              <a:lnSpc>
                <a:spcPct val="90000"/>
              </a:lnSpc>
              <a:spcBef>
                <a:spcPts val="1800"/>
              </a:spcBef>
              <a:spcAft>
                <a:spcPts val="0"/>
              </a:spcAft>
              <a:buSzPts val="1800"/>
              <a:buFont typeface="Noto Sans Symbols"/>
              <a:buChar char="❑"/>
            </a:pPr>
            <a:r>
              <a:rPr lang="el-GR" b="1" u="sng">
                <a:solidFill>
                  <a:srgbClr val="0000FF"/>
                </a:solidFill>
              </a:rPr>
              <a:t>Πρώτο έργο</a:t>
            </a:r>
            <a:r>
              <a:rPr lang="el-GR"/>
              <a:t>: 2013-2015</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Χρηματοδότηση από το ΕΣΠΑ – ΕΠ «Εκπαίδευση και Διά Βίου Μάθηση» (ΥΠΑΙΘ)</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520 ακαδημαϊκά συγγράμματα προπτυχιακού επιπέδου, στην ελληνική γλώσσα</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Όλες οι Θεματικές περιοχές – συμμετοχή από 35/36 ΑΕΙ</a:t>
            </a:r>
            <a:endParaRPr/>
          </a:p>
          <a:p>
            <a:pPr marL="914400" lvl="1" indent="-342900" algn="l" rtl="0">
              <a:lnSpc>
                <a:spcPct val="90000"/>
              </a:lnSpc>
              <a:spcBef>
                <a:spcPts val="1200"/>
              </a:spcBef>
              <a:spcAft>
                <a:spcPts val="0"/>
              </a:spcAft>
              <a:buSzPts val="1800"/>
              <a:buFont typeface="Noto Sans Symbols"/>
              <a:buChar char="⮚"/>
            </a:pPr>
            <a:r>
              <a:rPr lang="el-GR">
                <a:solidFill>
                  <a:srgbClr val="FF0000"/>
                </a:solidFill>
              </a:rPr>
              <a:t>Δίκτυο ~3000 συντελεστών (~2000 συγγραφέων, συν-συγγραφέων)</a:t>
            </a:r>
            <a:endParaRPr>
              <a:solidFill>
                <a:srgbClr val="FF0000"/>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1"/>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Αποζημιώσεις  </a:t>
            </a:r>
            <a:r>
              <a:rPr lang="el-GR" sz="2400"/>
              <a:t>(συνέχεια)</a:t>
            </a:r>
            <a:endParaRPr/>
          </a:p>
        </p:txBody>
      </p:sp>
      <p:sp>
        <p:nvSpPr>
          <p:cNvPr id="614" name="Google Shape;614;p41"/>
          <p:cNvSpPr txBox="1">
            <a:spLocks noGrp="1"/>
          </p:cNvSpPr>
          <p:nvPr>
            <p:ph type="body" idx="1"/>
          </p:nvPr>
        </p:nvSpPr>
        <p:spPr>
          <a:xfrm>
            <a:off x="609601" y="1223238"/>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b="1"/>
              <a:t>Συνταξιούχοι – Ομότιμοι Καθηγητές</a:t>
            </a:r>
            <a:endParaRPr/>
          </a:p>
          <a:p>
            <a:pPr marL="457200" lvl="1" indent="-182880" algn="just" rtl="0">
              <a:lnSpc>
                <a:spcPct val="150000"/>
              </a:lnSpc>
              <a:spcBef>
                <a:spcPts val="1200"/>
              </a:spcBef>
              <a:spcAft>
                <a:spcPts val="0"/>
              </a:spcAft>
              <a:buSzPts val="2000"/>
              <a:buChar char="▪"/>
            </a:pPr>
            <a:r>
              <a:rPr lang="el-GR" sz="2000"/>
              <a:t>Η καταβολή της αμοιβής γίνεται με απόδειξη επαγγελματικής δαπάνης μετά την προσκόμιση βεβαίωσης απογραφής από τον ΕΦΚΑ και απόφασης περί περικοπής της σύνταξης από κάθε φορέα ασφάλισης του Συνταξιούχου Καθηγητή.</a:t>
            </a:r>
            <a:endParaRPr/>
          </a:p>
          <a:p>
            <a:pPr marL="457200" lvl="1" indent="-182880" algn="just" rtl="0">
              <a:lnSpc>
                <a:spcPct val="150000"/>
              </a:lnSpc>
              <a:spcBef>
                <a:spcPts val="1200"/>
              </a:spcBef>
              <a:spcAft>
                <a:spcPts val="0"/>
              </a:spcAft>
              <a:buSzPts val="2000"/>
              <a:buChar char="▪"/>
            </a:pPr>
            <a:r>
              <a:rPr lang="el-GR" sz="2000"/>
              <a:t>Η σύμβαση δύναται να καταχωρίζεται με το πρωτοκολλημένο αίτημα του Συνταξιούχου προς τους φορείς κοινωνικής ασφάλισης, αλλά για την πληρωμή απαιτείται υποχρεωτικά η </a:t>
            </a:r>
            <a:r>
              <a:rPr lang="el-GR" sz="2000" b="1"/>
              <a:t>απόφαση των φορέων για την περικοπή της σύνταξης</a:t>
            </a:r>
            <a:r>
              <a:rPr lang="el-GR" sz="2000"/>
              <a:t>. </a:t>
            </a:r>
            <a:endParaRPr/>
          </a:p>
          <a:p>
            <a:pPr marL="457200" lvl="1" indent="-182880" algn="just" rtl="0">
              <a:lnSpc>
                <a:spcPct val="150000"/>
              </a:lnSpc>
              <a:spcBef>
                <a:spcPts val="1200"/>
              </a:spcBef>
              <a:spcAft>
                <a:spcPts val="0"/>
              </a:spcAft>
              <a:buSzPts val="2000"/>
              <a:buChar char="▪"/>
            </a:pPr>
            <a:r>
              <a:rPr lang="el-GR" sz="2000"/>
              <a:t>Η δυνατότητα αμοιβής με απόδειξη επαγγελματικής δαπάνης για Συνταξιούχους </a:t>
            </a:r>
            <a:r>
              <a:rPr lang="el-GR" sz="2000" u="sng"/>
              <a:t>αφορά αποκλειστικά και μόνο τη δραστηριότητα συγγραφής βιβλίου</a:t>
            </a:r>
            <a:r>
              <a:rPr lang="el-GR" sz="2000"/>
              <a:t>.</a:t>
            </a:r>
            <a:endParaRPr/>
          </a:p>
          <a:p>
            <a:pPr marL="457200" lvl="1" indent="-55879" algn="just" rtl="0">
              <a:lnSpc>
                <a:spcPct val="150000"/>
              </a:lnSpc>
              <a:spcBef>
                <a:spcPts val="1200"/>
              </a:spcBef>
              <a:spcAft>
                <a:spcPts val="0"/>
              </a:spcAft>
              <a:buSzPts val="2000"/>
              <a:buNone/>
            </a:pPr>
            <a:endParaRPr sz="20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2"/>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Αποζημιώσεις</a:t>
            </a:r>
            <a:endParaRPr/>
          </a:p>
        </p:txBody>
      </p:sp>
      <p:sp>
        <p:nvSpPr>
          <p:cNvPr id="621" name="Google Shape;621;p42"/>
          <p:cNvSpPr txBox="1">
            <a:spLocks noGrp="1"/>
          </p:cNvSpPr>
          <p:nvPr>
            <p:ph type="body" idx="1"/>
          </p:nvPr>
        </p:nvSpPr>
        <p:spPr>
          <a:xfrm>
            <a:off x="609601" y="1362517"/>
            <a:ext cx="10974592"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400"/>
              <a:buChar char="▪"/>
            </a:pPr>
            <a:r>
              <a:rPr lang="el-GR" sz="2400" b="1"/>
              <a:t>Ελεύθεροι Επαγγελματίες με ΤΠΥ (Διδάσκοντες ΠΔ 407, Επιστημονικοί και Εργαστηριακοί συνεργάτες, Ειδικοί επιστήμονες με Διδακτορικό τίτλο)</a:t>
            </a:r>
            <a:endParaRPr/>
          </a:p>
          <a:p>
            <a:pPr marL="457200" lvl="1" indent="-182880" algn="just" rtl="0">
              <a:lnSpc>
                <a:spcPct val="150000"/>
              </a:lnSpc>
              <a:spcBef>
                <a:spcPts val="1200"/>
              </a:spcBef>
              <a:spcAft>
                <a:spcPts val="0"/>
              </a:spcAft>
              <a:buSzPts val="2000"/>
              <a:buChar char="▪"/>
            </a:pPr>
            <a:r>
              <a:rPr lang="el-GR" sz="2000"/>
              <a:t>Η καταβολή της αμοιβής γίνεται έναντι Τιμολογίου Παροχής Υπηρεσιών με ΦΠΑ</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3"/>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Πνευματικά δικαιώματα – Ανοικτή Πρόσβαση</a:t>
            </a:r>
            <a:endParaRPr/>
          </a:p>
        </p:txBody>
      </p:sp>
      <p:sp>
        <p:nvSpPr>
          <p:cNvPr id="628" name="Google Shape;628;p43"/>
          <p:cNvSpPr txBox="1">
            <a:spLocks noGrp="1"/>
          </p:cNvSpPr>
          <p:nvPr>
            <p:ph type="body" idx="1"/>
          </p:nvPr>
        </p:nvSpPr>
        <p:spPr>
          <a:xfrm>
            <a:off x="609601" y="1362517"/>
            <a:ext cx="6267188"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1850"/>
              <a:buChar char="▪"/>
            </a:pPr>
            <a:r>
              <a:rPr lang="el-GR" sz="1850"/>
              <a:t>Ο συγγραφέας θα </a:t>
            </a:r>
            <a:r>
              <a:rPr lang="el-GR" sz="1850" b="1"/>
              <a:t>παραχωρεί στον ΣΕΑΒ την αποκλειστική Άδεια Εκμετάλλευσης του έργου του</a:t>
            </a:r>
            <a:r>
              <a:rPr lang="el-GR" sz="1850"/>
              <a:t>, με την οποία του επιτρέπει να ασκήσει ορισμένες από τις εξουσίες του περιουσιακού δικαιώματος </a:t>
            </a:r>
            <a:br>
              <a:rPr lang="el-GR" sz="1850"/>
            </a:br>
            <a:r>
              <a:rPr lang="el-GR" sz="1850"/>
              <a:t>(βλ. </a:t>
            </a:r>
            <a:r>
              <a:rPr lang="el-GR" sz="1850" b="1">
                <a:solidFill>
                  <a:srgbClr val="FF0000"/>
                </a:solidFill>
              </a:rPr>
              <a:t>Προσάρτημα IV</a:t>
            </a:r>
            <a:r>
              <a:rPr lang="el-GR" sz="1850"/>
              <a:t>). </a:t>
            </a:r>
            <a:endParaRPr/>
          </a:p>
          <a:p>
            <a:pPr marL="228600" lvl="0" indent="-228600" algn="just" rtl="0">
              <a:lnSpc>
                <a:spcPct val="150000"/>
              </a:lnSpc>
              <a:spcBef>
                <a:spcPts val="1200"/>
              </a:spcBef>
              <a:spcAft>
                <a:spcPts val="0"/>
              </a:spcAft>
              <a:buSzPts val="1850"/>
              <a:buChar char="▪"/>
            </a:pPr>
            <a:r>
              <a:rPr lang="el-GR" sz="1850"/>
              <a:t>Ο συγγραφέας θα επιλέγει </a:t>
            </a:r>
            <a:r>
              <a:rPr lang="el-GR" sz="1850" b="1"/>
              <a:t>μία από τις Ανοικτής Πρόσβασης άδειες εκμετάλλευσης </a:t>
            </a:r>
            <a:r>
              <a:rPr lang="el-GR" sz="1850"/>
              <a:t>έργων</a:t>
            </a:r>
            <a:r>
              <a:rPr lang="el-GR" sz="1850" b="1"/>
              <a:t> </a:t>
            </a:r>
            <a:r>
              <a:rPr lang="el-GR" sz="1850"/>
              <a:t>πνευματικής ιδιοκτησίας (ανοικτές άδειες Creative Commons / CC, στην ελληνική τους έκδοση – </a:t>
            </a:r>
            <a:br>
              <a:rPr lang="el-GR" sz="1850"/>
            </a:br>
            <a:r>
              <a:rPr lang="el-GR" sz="1850" b="1">
                <a:solidFill>
                  <a:srgbClr val="FF0000"/>
                </a:solidFill>
              </a:rPr>
              <a:t>2 επιλογές</a:t>
            </a:r>
            <a:r>
              <a:rPr lang="el-GR" sz="1850"/>
              <a:t>), για να διατεθεί το έργο του στο Διαδίκτυο.</a:t>
            </a:r>
            <a:endParaRPr/>
          </a:p>
        </p:txBody>
      </p:sp>
      <p:pic>
        <p:nvPicPr>
          <p:cNvPr id="629" name="Google Shape;629;p43">
            <a:hlinkClick r:id="rId3"/>
          </p:cNvPr>
          <p:cNvPicPr preferRelativeResize="0"/>
          <p:nvPr/>
        </p:nvPicPr>
        <p:blipFill rotWithShape="1">
          <a:blip r:embed="rId4">
            <a:alphaModFix/>
          </a:blip>
          <a:srcRect/>
          <a:stretch/>
        </p:blipFill>
        <p:spPr>
          <a:xfrm>
            <a:off x="8021868" y="1362517"/>
            <a:ext cx="3232703" cy="447509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4"/>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Διαδικασία και κριτήρια Αξιολόγησης</a:t>
            </a:r>
            <a:endParaRPr/>
          </a:p>
        </p:txBody>
      </p:sp>
      <p:sp>
        <p:nvSpPr>
          <p:cNvPr id="636" name="Google Shape;636;p44"/>
          <p:cNvSpPr txBox="1">
            <a:spLocks noGrp="1"/>
          </p:cNvSpPr>
          <p:nvPr>
            <p:ph type="body" idx="1"/>
          </p:nvPr>
        </p:nvSpPr>
        <p:spPr>
          <a:xfrm>
            <a:off x="609600" y="1223239"/>
            <a:ext cx="7063945" cy="4826336"/>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000"/>
              <a:buChar char="▪"/>
            </a:pPr>
            <a:r>
              <a:rPr lang="el-GR" b="1"/>
              <a:t>Ορόσημα αξιολόγησης </a:t>
            </a:r>
            <a:endParaRPr b="1"/>
          </a:p>
          <a:p>
            <a:pPr marL="901700" lvl="1" indent="-280988" algn="just" rtl="0">
              <a:lnSpc>
                <a:spcPct val="100000"/>
              </a:lnSpc>
              <a:spcBef>
                <a:spcPts val="1200"/>
              </a:spcBef>
              <a:spcAft>
                <a:spcPts val="0"/>
              </a:spcAft>
              <a:buSzPts val="1800"/>
              <a:buFont typeface="Noto Sans Symbols"/>
              <a:buChar char="⮚"/>
            </a:pPr>
            <a:r>
              <a:rPr lang="el-GR" b="1">
                <a:solidFill>
                  <a:srgbClr val="FF0000"/>
                </a:solidFill>
              </a:rPr>
              <a:t>1</a:t>
            </a:r>
            <a:r>
              <a:rPr lang="el-GR" b="1" baseline="30000">
                <a:solidFill>
                  <a:srgbClr val="FF0000"/>
                </a:solidFill>
              </a:rPr>
              <a:t>ο </a:t>
            </a:r>
            <a:r>
              <a:rPr lang="el-GR" b="1">
                <a:solidFill>
                  <a:srgbClr val="FF0000"/>
                </a:solidFill>
              </a:rPr>
              <a:t>: τέλος Οκτωβρίου 2020</a:t>
            </a:r>
            <a:endParaRPr/>
          </a:p>
          <a:p>
            <a:pPr marL="901700" lvl="1" indent="-280988" algn="just" rtl="0">
              <a:lnSpc>
                <a:spcPct val="100000"/>
              </a:lnSpc>
              <a:spcBef>
                <a:spcPts val="1200"/>
              </a:spcBef>
              <a:spcAft>
                <a:spcPts val="0"/>
              </a:spcAft>
              <a:buSzPts val="1800"/>
              <a:buFont typeface="Noto Sans Symbols"/>
              <a:buChar char="⮚"/>
            </a:pPr>
            <a:r>
              <a:rPr lang="el-GR" b="1">
                <a:solidFill>
                  <a:srgbClr val="FF0000"/>
                </a:solidFill>
              </a:rPr>
              <a:t>2</a:t>
            </a:r>
            <a:r>
              <a:rPr lang="el-GR" b="1" baseline="30000">
                <a:solidFill>
                  <a:srgbClr val="FF0000"/>
                </a:solidFill>
              </a:rPr>
              <a:t>ο</a:t>
            </a:r>
            <a:r>
              <a:rPr lang="el-GR" b="1">
                <a:solidFill>
                  <a:srgbClr val="FF0000"/>
                </a:solidFill>
              </a:rPr>
              <a:t> : τέλος Ιανουαρίου 2021</a:t>
            </a:r>
            <a:endParaRPr/>
          </a:p>
          <a:p>
            <a:pPr marL="228600" lvl="0" indent="-228600" algn="just" rtl="0">
              <a:lnSpc>
                <a:spcPct val="150000"/>
              </a:lnSpc>
              <a:spcBef>
                <a:spcPts val="1200"/>
              </a:spcBef>
              <a:spcAft>
                <a:spcPts val="0"/>
              </a:spcAft>
              <a:buSzPts val="1800"/>
              <a:buChar char="▪"/>
            </a:pPr>
            <a:r>
              <a:rPr lang="el-GR" sz="1800" b="1"/>
              <a:t>Περιορισμοί</a:t>
            </a:r>
            <a:r>
              <a:rPr lang="el-GR" sz="1800"/>
              <a:t> ως προς τα </a:t>
            </a:r>
            <a:r>
              <a:rPr lang="el-GR" sz="1800" b="1"/>
              <a:t>όρια συμμετοχής </a:t>
            </a:r>
            <a:r>
              <a:rPr lang="el-GR" sz="1800"/>
              <a:t>σε συγγραφικές προσπάθειες / </a:t>
            </a:r>
            <a:r>
              <a:rPr lang="el-GR" sz="1800" b="1"/>
              <a:t>οικονομικές απολαβές</a:t>
            </a:r>
            <a:r>
              <a:rPr lang="el-GR" sz="1800"/>
              <a:t>. </a:t>
            </a:r>
            <a:endParaRPr/>
          </a:p>
          <a:p>
            <a:pPr marL="228600" lvl="0" indent="-228600" algn="just" rtl="0">
              <a:lnSpc>
                <a:spcPct val="150000"/>
              </a:lnSpc>
              <a:spcBef>
                <a:spcPts val="1200"/>
              </a:spcBef>
              <a:spcAft>
                <a:spcPts val="0"/>
              </a:spcAft>
              <a:buSzPts val="1800"/>
              <a:buChar char="▪"/>
            </a:pPr>
            <a:r>
              <a:rPr lang="el-GR" sz="1800" b="1"/>
              <a:t>Ίδιο/παρόμοιο σύγγραμμα </a:t>
            </a:r>
            <a:r>
              <a:rPr lang="el-GR" sz="1800"/>
              <a:t>στο πλαίσιο της παρούσας Πρόσκλησης / του Έργου.</a:t>
            </a:r>
            <a:endParaRPr sz="1800"/>
          </a:p>
          <a:p>
            <a:pPr marL="228600" lvl="0" indent="-228600" algn="just" rtl="0">
              <a:lnSpc>
                <a:spcPct val="150000"/>
              </a:lnSpc>
              <a:spcBef>
                <a:spcPts val="1200"/>
              </a:spcBef>
              <a:spcAft>
                <a:spcPts val="0"/>
              </a:spcAft>
              <a:buSzPts val="1800"/>
              <a:buChar char="▪"/>
            </a:pPr>
            <a:r>
              <a:rPr lang="el-GR" sz="1800" b="1"/>
              <a:t>Συνολική βαθμολογία </a:t>
            </a:r>
            <a:r>
              <a:rPr lang="el-GR" sz="1800"/>
              <a:t>των Κριτηρίων Αξιολόγησης -όπως αυτά αποτυπώνονται στο Προσάρτημα V- μεγαλύτερη από το κατώφλι επιλογής ανά Πρόσκληση (πχ. 2 με άριστα το 4).</a:t>
            </a:r>
            <a:endParaRPr/>
          </a:p>
        </p:txBody>
      </p:sp>
      <p:pic>
        <p:nvPicPr>
          <p:cNvPr id="637" name="Google Shape;637;p44">
            <a:hlinkClick r:id="rId3"/>
          </p:cNvPr>
          <p:cNvPicPr preferRelativeResize="0"/>
          <p:nvPr/>
        </p:nvPicPr>
        <p:blipFill rotWithShape="1">
          <a:blip r:embed="rId4">
            <a:alphaModFix/>
          </a:blip>
          <a:srcRect b="4747"/>
          <a:stretch/>
        </p:blipFill>
        <p:spPr>
          <a:xfrm>
            <a:off x="7920681" y="1362517"/>
            <a:ext cx="3266302" cy="464089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5"/>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Μητρώο Έργου</a:t>
            </a:r>
            <a:endParaRPr/>
          </a:p>
        </p:txBody>
      </p:sp>
      <p:sp>
        <p:nvSpPr>
          <p:cNvPr id="644" name="Google Shape;644;p45"/>
          <p:cNvSpPr txBox="1">
            <a:spLocks noGrp="1"/>
          </p:cNvSpPr>
          <p:nvPr>
            <p:ph type="body" idx="1"/>
          </p:nvPr>
        </p:nvSpPr>
        <p:spPr>
          <a:xfrm>
            <a:off x="609601" y="1223238"/>
            <a:ext cx="10251988"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1850"/>
              <a:buChar char="▪"/>
            </a:pPr>
            <a:r>
              <a:rPr lang="el-GR" sz="1850"/>
              <a:t>Για την υποβολή και αξιολόγηση Προτάσεων, όλοι οι εμπλεκόμενοι Συντελεστές οφείλουν </a:t>
            </a:r>
            <a:r>
              <a:rPr lang="el-GR" sz="1850" b="1"/>
              <a:t>να εγγραφούν στο Μητρώο του Έργου.</a:t>
            </a:r>
            <a:endParaRPr sz="1850" b="1" u="sng"/>
          </a:p>
          <a:p>
            <a:pPr marL="228600" lvl="0" indent="-228600" algn="just" rtl="0">
              <a:lnSpc>
                <a:spcPct val="130000"/>
              </a:lnSpc>
              <a:spcBef>
                <a:spcPts val="1200"/>
              </a:spcBef>
              <a:spcAft>
                <a:spcPts val="0"/>
              </a:spcAft>
              <a:buSzPts val="1850"/>
              <a:buChar char="▪"/>
            </a:pPr>
            <a:r>
              <a:rPr lang="el-GR" sz="1850"/>
              <a:t>Οι Καθηγητές ή Λέκτορες ΑΕΙ/ΑΣΕΙ, οι Ερευνητές σε Ερευνητικά Κέντρα (ΝΠΔΔ και ΝΠΙΔ) και οι Συνταξιούχοι Καθηγητές ΑΕΙ/ΑΣΕΙ εντάσσονται αυτόματα στο Μητρώο αν κάνουν χρήση του Ιδρυματικού τους λογαριασμού για την πιστοποίηση.</a:t>
            </a:r>
            <a:endParaRPr/>
          </a:p>
          <a:p>
            <a:pPr marL="228600" lvl="0" indent="-228600" algn="just" rtl="0">
              <a:lnSpc>
                <a:spcPct val="130000"/>
              </a:lnSpc>
              <a:spcBef>
                <a:spcPts val="1200"/>
              </a:spcBef>
              <a:spcAft>
                <a:spcPts val="0"/>
              </a:spcAft>
              <a:buSzPts val="1850"/>
              <a:buChar char="▪"/>
            </a:pPr>
            <a:r>
              <a:rPr lang="el-GR" sz="1850"/>
              <a:t>Οι ΕΔΙΠ, ΕΤΕΠ, ΕΕΠ, διδάσκοντες βάσει του ΠΔ 407/80 και Επιστημονικοί/Εργαστηριακοί Συνεργάτες των ΑΕΙ/ΑΣΕΙ (</a:t>
            </a:r>
            <a:r>
              <a:rPr lang="el-GR" sz="1850" b="1"/>
              <a:t>Διδάσκοντες Ειδικής Κατηγορίας</a:t>
            </a:r>
            <a:r>
              <a:rPr lang="el-GR" sz="1850"/>
              <a:t>) πρέπει να υποβάλουν: </a:t>
            </a:r>
            <a:endParaRPr sz="1850"/>
          </a:p>
          <a:p>
            <a:pPr marL="457200" lvl="1" indent="-182880" algn="just" rtl="0">
              <a:lnSpc>
                <a:spcPct val="130000"/>
              </a:lnSpc>
              <a:spcBef>
                <a:spcPts val="1200"/>
              </a:spcBef>
              <a:spcAft>
                <a:spcPts val="0"/>
              </a:spcAft>
              <a:buSzPts val="1665"/>
              <a:buChar char="▪"/>
            </a:pPr>
            <a:r>
              <a:rPr lang="el-GR" sz="1665">
                <a:solidFill>
                  <a:srgbClr val="FF0000"/>
                </a:solidFill>
              </a:rPr>
              <a:t>Υπεύθυνη δήλωση σύμφωνα με την παρ. 6 του άρθρου 22 του Ν. 1599/1986.</a:t>
            </a:r>
            <a:endParaRPr/>
          </a:p>
          <a:p>
            <a:pPr marL="457200" lvl="1" indent="-182880" algn="just" rtl="0">
              <a:lnSpc>
                <a:spcPct val="130000"/>
              </a:lnSpc>
              <a:spcBef>
                <a:spcPts val="1200"/>
              </a:spcBef>
              <a:spcAft>
                <a:spcPts val="0"/>
              </a:spcAft>
              <a:buSzPts val="1665"/>
              <a:buChar char="▪"/>
            </a:pPr>
            <a:r>
              <a:rPr lang="el-GR" sz="1665">
                <a:solidFill>
                  <a:srgbClr val="FF0000"/>
                </a:solidFill>
              </a:rPr>
              <a:t>Πιο πρόσφατη σύμβαση / ανάθεση διδασκαλίας.</a:t>
            </a:r>
            <a:endParaRPr/>
          </a:p>
          <a:p>
            <a:pPr marL="457200" lvl="1" indent="-182880" algn="just" rtl="0">
              <a:lnSpc>
                <a:spcPct val="130000"/>
              </a:lnSpc>
              <a:spcBef>
                <a:spcPts val="1200"/>
              </a:spcBef>
              <a:spcAft>
                <a:spcPts val="0"/>
              </a:spcAft>
              <a:buSzPts val="1665"/>
              <a:buChar char="▪"/>
            </a:pPr>
            <a:r>
              <a:rPr lang="el-GR" sz="1665">
                <a:solidFill>
                  <a:srgbClr val="FF0000"/>
                </a:solidFill>
              </a:rPr>
              <a:t>Αντίγραφο Διδακτορικού ή άλλου Μεταπτυχιακού τίτλου (εφόσον επιθυμούν να είναι και Αξιολογητές).</a:t>
            </a:r>
            <a:endParaRPr/>
          </a:p>
          <a:p>
            <a:pPr marL="228600" lvl="0" indent="-111125" algn="just" rtl="0">
              <a:lnSpc>
                <a:spcPct val="130000"/>
              </a:lnSpc>
              <a:spcBef>
                <a:spcPts val="1200"/>
              </a:spcBef>
              <a:spcAft>
                <a:spcPts val="0"/>
              </a:spcAft>
              <a:buSzPts val="1850"/>
              <a:buNone/>
            </a:pPr>
            <a:endParaRPr sz="185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6"/>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A43E27"/>
              </a:buClr>
              <a:buSzPts val="3200"/>
              <a:buFont typeface="Arial"/>
              <a:buNone/>
            </a:pPr>
            <a:r>
              <a:rPr lang="el-GR"/>
              <a:t>Μητρώο Έργου</a:t>
            </a:r>
            <a:endParaRPr/>
          </a:p>
        </p:txBody>
      </p:sp>
      <p:sp>
        <p:nvSpPr>
          <p:cNvPr id="651" name="Google Shape;651;p46"/>
          <p:cNvSpPr txBox="1">
            <a:spLocks noGrp="1"/>
          </p:cNvSpPr>
          <p:nvPr>
            <p:ph type="body" idx="1"/>
          </p:nvPr>
        </p:nvSpPr>
        <p:spPr>
          <a:xfrm>
            <a:off x="609601" y="1223238"/>
            <a:ext cx="6186615" cy="4687057"/>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000"/>
              <a:buChar char="▪"/>
            </a:pPr>
            <a:r>
              <a:rPr lang="el-GR" b="1"/>
              <a:t>Λοιποί Ειδικοί Επιστήμονες</a:t>
            </a:r>
            <a:r>
              <a:rPr lang="el-GR"/>
              <a:t> (κάτοχοι Διδακτορικού). Εδώ συμπεριλαμβάνονται και οι Καθηγητές-Ερευνητές από το εξωτερικό.</a:t>
            </a:r>
            <a:endParaRPr/>
          </a:p>
          <a:p>
            <a:pPr marL="457200" lvl="1" indent="-182880" algn="just" rtl="0">
              <a:lnSpc>
                <a:spcPct val="150000"/>
              </a:lnSpc>
              <a:spcBef>
                <a:spcPts val="1200"/>
              </a:spcBef>
              <a:spcAft>
                <a:spcPts val="0"/>
              </a:spcAft>
              <a:buSzPts val="1800"/>
              <a:buChar char="▪"/>
            </a:pPr>
            <a:r>
              <a:rPr lang="el-GR">
                <a:solidFill>
                  <a:srgbClr val="FF0000"/>
                </a:solidFill>
              </a:rPr>
              <a:t>Υπεύθυνη δήλωση σύμφωνα με την παρ. 6 του άρθρου 22 του Ν. 1599/1986.</a:t>
            </a:r>
            <a:endParaRPr/>
          </a:p>
          <a:p>
            <a:pPr marL="457200" lvl="1" indent="-182880" algn="just" rtl="0">
              <a:lnSpc>
                <a:spcPct val="150000"/>
              </a:lnSpc>
              <a:spcBef>
                <a:spcPts val="1200"/>
              </a:spcBef>
              <a:spcAft>
                <a:spcPts val="0"/>
              </a:spcAft>
              <a:buSzPts val="1800"/>
              <a:buChar char="▪"/>
            </a:pPr>
            <a:r>
              <a:rPr lang="el-GR">
                <a:solidFill>
                  <a:srgbClr val="FF0000"/>
                </a:solidFill>
              </a:rPr>
              <a:t>Αντίγραφο Διδακτορικού ή άλλου Μεταπτυχιακού τίτλου.</a:t>
            </a:r>
            <a:endParaRPr/>
          </a:p>
        </p:txBody>
      </p:sp>
      <p:pic>
        <p:nvPicPr>
          <p:cNvPr id="652" name="Google Shape;652;p46">
            <a:hlinkClick r:id="rId3"/>
          </p:cNvPr>
          <p:cNvPicPr preferRelativeResize="0"/>
          <p:nvPr/>
        </p:nvPicPr>
        <p:blipFill rotWithShape="1">
          <a:blip r:embed="rId4">
            <a:alphaModFix/>
          </a:blip>
          <a:srcRect/>
          <a:stretch/>
        </p:blipFill>
        <p:spPr>
          <a:xfrm>
            <a:off x="7154562" y="466903"/>
            <a:ext cx="3872891" cy="54222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7"/>
          <p:cNvSpPr txBox="1">
            <a:spLocks noGrp="1"/>
          </p:cNvSpPr>
          <p:nvPr>
            <p:ph type="title"/>
          </p:nvPr>
        </p:nvSpPr>
        <p:spPr>
          <a:xfrm>
            <a:off x="608704" y="1402412"/>
            <a:ext cx="10974592" cy="33339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l-GR"/>
              <a:t>Εγγραφή στο Μητρώο</a:t>
            </a:r>
            <a:br>
              <a:rPr lang="el-GR"/>
            </a:br>
            <a:r>
              <a:rPr lang="el-GR"/>
              <a:t/>
            </a:r>
            <a:br>
              <a:rPr lang="el-GR"/>
            </a:br>
            <a:r>
              <a:rPr lang="el-GR" u="sng">
                <a:solidFill>
                  <a:srgbClr val="00B0F0"/>
                </a:solidFill>
              </a:rPr>
              <a:t> https://www.kallipos.gr/</a:t>
            </a:r>
            <a:r>
              <a:rPr lang="el-GR"/>
              <a:t/>
            </a:r>
            <a:br>
              <a:rPr lang="el-GR"/>
            </a:br>
            <a:r>
              <a:rPr lang="el-GR"/>
              <a:t/>
            </a:r>
            <a:br>
              <a:rPr lang="el-GR"/>
            </a:br>
            <a:r>
              <a:rPr lang="el-GR" u="sng">
                <a:solidFill>
                  <a:srgbClr val="00B0F0"/>
                </a:solidFill>
              </a:rPr>
              <a:t> https://accounts.kallipos.gr/</a:t>
            </a:r>
            <a:endParaRPr u="sng">
              <a:solidFill>
                <a:srgbClr val="00B0F0"/>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8"/>
          <p:cNvSpPr txBox="1">
            <a:spLocks noGrp="1"/>
          </p:cNvSpPr>
          <p:nvPr>
            <p:ph type="title"/>
          </p:nvPr>
        </p:nvSpPr>
        <p:spPr>
          <a:xfrm>
            <a:off x="608704" y="2347635"/>
            <a:ext cx="10974592" cy="10112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A43E27"/>
              </a:buClr>
              <a:buSzPts val="3200"/>
              <a:buFont typeface="Arial"/>
              <a:buNone/>
            </a:pPr>
            <a:r>
              <a:rPr lang="el-GR" sz="4000"/>
              <a:t>Υποβολή Πρότασης</a:t>
            </a:r>
            <a:endParaRPr sz="40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9"/>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Α – Συγγραφική Ομάδα</a:t>
            </a:r>
            <a:endParaRPr/>
          </a:p>
        </p:txBody>
      </p:sp>
      <p:graphicFrame>
        <p:nvGraphicFramePr>
          <p:cNvPr id="671" name="Google Shape;671;p49"/>
          <p:cNvGraphicFramePr/>
          <p:nvPr/>
        </p:nvGraphicFramePr>
        <p:xfrm>
          <a:off x="609601" y="1520574"/>
          <a:ext cx="3000000" cy="3000000"/>
        </p:xfrm>
        <a:graphic>
          <a:graphicData uri="http://schemas.openxmlformats.org/drawingml/2006/table">
            <a:tbl>
              <a:tblPr firstRow="1" firstCol="1" lastRow="1" lastCol="1" bandRow="1" bandCol="1">
                <a:noFill/>
                <a:tableStyleId>{7D04D4D6-052A-43DB-8696-8A0608D752E4}</a:tableStyleId>
              </a:tblPr>
              <a:tblGrid>
                <a:gridCol w="3447450"/>
                <a:gridCol w="7527150"/>
              </a:tblGrid>
              <a:tr h="828000">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t>1. ΚΥΡΙΟΣ ΣΥΓΓΡΑΦΕΑΣ</a:t>
                      </a:r>
                      <a:endParaRPr sz="1600" u="none" strike="noStrike" cap="none">
                        <a:latin typeface="Verdana"/>
                        <a:ea typeface="Verdana"/>
                        <a:cs typeface="Verdana"/>
                        <a:sym typeface="Verdana"/>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&lt;Προσυμπληρωμένο&gt;</a:t>
                      </a:r>
                      <a:endParaRPr sz="1600" u="none" strike="noStrike" cap="none">
                        <a:solidFill>
                          <a:srgbClr val="FF0000"/>
                        </a:solidFill>
                      </a:endParaRPr>
                    </a:p>
                    <a:p>
                      <a:pPr marL="0" marR="0" lvl="0" indent="0" algn="l" rtl="0">
                        <a:lnSpc>
                          <a:spcPct val="100000"/>
                        </a:lnSpc>
                        <a:spcBef>
                          <a:spcPts val="600"/>
                        </a:spcBef>
                        <a:spcAft>
                          <a:spcPts val="0"/>
                        </a:spcAft>
                        <a:buClr>
                          <a:srgbClr val="000000"/>
                        </a:buClr>
                        <a:buSzPts val="1600"/>
                        <a:buFont typeface="Arial"/>
                        <a:buNone/>
                      </a:pPr>
                      <a:r>
                        <a:rPr lang="el-GR" sz="1600" b="0" u="none" strike="noStrike" cap="none"/>
                        <a:t>Ολόκληρο το προφίλ που έχει δημιουργήσει ο χρήστης στο Μητρώο με δυνατότητα ενημέρωσης. </a:t>
                      </a:r>
                      <a:endParaRPr sz="1600" b="0" u="none" strike="noStrike" cap="none">
                        <a:latin typeface="Verdana"/>
                        <a:ea typeface="Verdana"/>
                        <a:cs typeface="Verdana"/>
                        <a:sym typeface="Verdana"/>
                      </a:endParaRPr>
                    </a:p>
                  </a:txBody>
                  <a:tcPr marL="68575" marR="68575" marT="0" marB="0" anchor="ctr"/>
                </a:tc>
              </a:tr>
              <a:tr h="1895650">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t>2. ΣΥΝ-ΣΥΓΓΡΑΦΕΙΣ ΕΝΤΟΣ ΜΗΤΡΩΟΥ</a:t>
                      </a:r>
                      <a:endParaRPr sz="1600" u="none" strike="noStrike" cap="none">
                        <a:latin typeface="Verdana"/>
                        <a:ea typeface="Verdana"/>
                        <a:cs typeface="Verdana"/>
                        <a:sym typeface="Verdana"/>
                      </a:endParaRPr>
                    </a:p>
                  </a:txBody>
                  <a:tcPr marL="68575" marR="68575" marT="0" marB="0" anchor="ctr">
                    <a:solidFill>
                      <a:srgbClr val="F0F2D3">
                        <a:alpha val="20000"/>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&lt;Επαναληπτική επιλογή από τον Κύριο Συγγραφέα&gt;</a:t>
                      </a:r>
                      <a:endParaRPr sz="1600" u="none" strike="noStrike" cap="none">
                        <a:solidFill>
                          <a:srgbClr val="FF0000"/>
                        </a:solidFill>
                      </a:endParaRPr>
                    </a:p>
                    <a:p>
                      <a:pPr marL="0" marR="0" lvl="0" indent="0" algn="l" rtl="0">
                        <a:lnSpc>
                          <a:spcPct val="100000"/>
                        </a:lnSpc>
                        <a:spcBef>
                          <a:spcPts val="600"/>
                        </a:spcBef>
                        <a:spcAft>
                          <a:spcPts val="0"/>
                        </a:spcAft>
                        <a:buClr>
                          <a:srgbClr val="000000"/>
                        </a:buClr>
                        <a:buSzPts val="1600"/>
                        <a:buFont typeface="Arial"/>
                        <a:buNone/>
                      </a:pPr>
                      <a:r>
                        <a:rPr lang="el-GR" sz="1600" b="0" u="none" strike="noStrike" cap="none"/>
                        <a:t>Ο κάθε Συν-συγγραφέας επιλέγεται (με βάση το Όνομα και άλλα στοιχεία) από το Μητρώο του Έργου. Απαραίτητη προϋπόθεση για τον εντοπισμό Συν-συγγραφέων είναι το να έχουν ήδη εγγραφεί στο Μητρώο.</a:t>
                      </a:r>
                      <a:endParaRPr sz="1600" b="0" u="none" strike="noStrike" cap="none"/>
                    </a:p>
                    <a:p>
                      <a:pPr marL="0" marR="0" lvl="0" indent="0" algn="l" rtl="0">
                        <a:lnSpc>
                          <a:spcPct val="100000"/>
                        </a:lnSpc>
                        <a:spcBef>
                          <a:spcPts val="600"/>
                        </a:spcBef>
                        <a:spcAft>
                          <a:spcPts val="0"/>
                        </a:spcAft>
                        <a:buClr>
                          <a:srgbClr val="000000"/>
                        </a:buClr>
                        <a:buSzPts val="1600"/>
                        <a:buFont typeface="Arial"/>
                        <a:buNone/>
                      </a:pPr>
                      <a:r>
                        <a:rPr lang="el-GR" sz="1600" b="0" u="none" strike="noStrike" cap="none"/>
                        <a:t>Οι Συν-συγγραφείς μπορούν να επιλέγονται από τους χρήστες της κατηγορίας Συγγραφείς/Αξιολογητές.</a:t>
                      </a:r>
                      <a:endParaRPr sz="1600" b="0" u="none" strike="noStrike" cap="none">
                        <a:latin typeface="Verdana"/>
                        <a:ea typeface="Verdana"/>
                        <a:cs typeface="Verdana"/>
                        <a:sym typeface="Verdana"/>
                      </a:endParaRPr>
                    </a:p>
                  </a:txBody>
                  <a:tcPr marL="68575" marR="68575" marT="0" marB="0" anchor="ctr">
                    <a:solidFill>
                      <a:srgbClr val="F0F2D3">
                        <a:alpha val="20000"/>
                      </a:srgbClr>
                    </a:solidFill>
                  </a:tcPr>
                </a:tc>
              </a:tr>
              <a:tr h="1547025">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t>3. ΣΥΝ-ΣΥΓΓΡΑΦΕΙΣ ΕΚΤΟΣ ΜΗΤΡΩΟΥ</a:t>
                      </a:r>
                      <a:endParaRPr sz="1600" u="none" strike="noStrike" cap="none">
                        <a:latin typeface="Verdana"/>
                        <a:ea typeface="Verdana"/>
                        <a:cs typeface="Verdana"/>
                        <a:sym typeface="Verdana"/>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&lt;Επαναληπτική επιλογή από τον Κύριο Συγγραφέα&gt;</a:t>
                      </a:r>
                      <a:endParaRPr sz="1600" u="none" strike="noStrike" cap="none">
                        <a:solidFill>
                          <a:srgbClr val="FF0000"/>
                        </a:solidFill>
                      </a:endParaRPr>
                    </a:p>
                    <a:p>
                      <a:pPr marL="0" marR="0" lvl="0" indent="0" algn="l" rtl="0">
                        <a:lnSpc>
                          <a:spcPct val="100000"/>
                        </a:lnSpc>
                        <a:spcBef>
                          <a:spcPts val="600"/>
                        </a:spcBef>
                        <a:spcAft>
                          <a:spcPts val="0"/>
                        </a:spcAft>
                        <a:buClr>
                          <a:srgbClr val="000000"/>
                        </a:buClr>
                        <a:buSzPts val="1600"/>
                        <a:buFont typeface="Arial"/>
                        <a:buNone/>
                      </a:pPr>
                      <a:r>
                        <a:rPr lang="el-GR" sz="1600" b="0" u="none" strike="noStrike" cap="none"/>
                        <a:t>Εδώ ο κύριος Συγγραφέας καταχωρίζει τα στοιχεία ενός Συν-συγγραφέα εκτός Μητρώου [Όνομα, Επώνυμο, Ιδιότητα, Φορέας εργασίας, Email, Τηλέφωνο, Σύντομο Βιογραφικό (σε αρχείο)]. </a:t>
                      </a:r>
                      <a:r>
                        <a:rPr lang="el-GR" sz="1600" b="0" u="sng" strike="noStrike" cap="none"/>
                        <a:t>Οι συγκεκριμένοι Συν-συγγραφείς δεν έχουν δικαίωμα αμοιβής.</a:t>
                      </a:r>
                      <a:endParaRPr sz="1600" b="0" u="none" strike="noStrike" cap="none">
                        <a:latin typeface="Verdana"/>
                        <a:ea typeface="Verdana"/>
                        <a:cs typeface="Verdana"/>
                        <a:sym typeface="Verdana"/>
                      </a:endParaRPr>
                    </a:p>
                  </a:txBody>
                  <a:tcPr marL="68575" marR="68575"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0"/>
          <p:cNvSpPr txBox="1">
            <a:spLocks noGrp="1"/>
          </p:cNvSpPr>
          <p:nvPr>
            <p:ph type="title"/>
          </p:nvPr>
        </p:nvSpPr>
        <p:spPr>
          <a:xfrm>
            <a:off x="635001" y="3952"/>
            <a:ext cx="10974592" cy="5921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Β: Περιγραφή Βιβλίου</a:t>
            </a:r>
            <a:endParaRPr/>
          </a:p>
        </p:txBody>
      </p:sp>
      <p:graphicFrame>
        <p:nvGraphicFramePr>
          <p:cNvPr id="678" name="Google Shape;678;p50"/>
          <p:cNvGraphicFramePr/>
          <p:nvPr/>
        </p:nvGraphicFramePr>
        <p:xfrm>
          <a:off x="723901" y="596056"/>
          <a:ext cx="3000000" cy="3000000"/>
        </p:xfrm>
        <a:graphic>
          <a:graphicData uri="http://schemas.openxmlformats.org/drawingml/2006/table">
            <a:tbl>
              <a:tblPr>
                <a:noFill/>
                <a:tableStyleId>{7D04D4D6-052A-43DB-8696-8A0608D752E4}</a:tableStyleId>
              </a:tblPr>
              <a:tblGrid>
                <a:gridCol w="3184975"/>
                <a:gridCol w="7959075"/>
              </a:tblGrid>
              <a:tr h="1843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 ΤΙΤΛΟΣ ΒΙΒΛΙΟΥ</a:t>
                      </a:r>
                      <a:endParaRPr sz="1600" b="1" u="none" strike="noStrike" cap="none">
                        <a:latin typeface="Verdana"/>
                        <a:ea typeface="Verdana"/>
                        <a:cs typeface="Verdana"/>
                        <a:sym typeface="Verdana"/>
                      </a:endParaRPr>
                    </a:p>
                  </a:txBody>
                  <a:tcPr marL="48025" marR="48025" marT="0" marB="0" anchor="ctr"/>
                </a:tc>
                <a:tc>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&lt;Ελεύθερο κείμενο&gt;</a:t>
                      </a:r>
                      <a:endParaRPr sz="1600" u="none" strike="noStrike" cap="none">
                        <a:solidFill>
                          <a:srgbClr val="FF0000"/>
                        </a:solidFill>
                        <a:latin typeface="Verdana"/>
                        <a:ea typeface="Verdana"/>
                        <a:cs typeface="Verdana"/>
                        <a:sym typeface="Verdana"/>
                      </a:endParaRPr>
                    </a:p>
                  </a:txBody>
                  <a:tcPr marL="48025" marR="48025" marT="0" marB="0" anchor="ctr"/>
                </a:tc>
              </a:tr>
              <a:tr h="28815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2. ΥΠΟΤΙΤΛΟΣ</a:t>
                      </a:r>
                      <a:endParaRPr sz="1600" b="1" u="none" strike="noStrike" cap="none">
                        <a:latin typeface="Verdana"/>
                        <a:ea typeface="Verdana"/>
                        <a:cs typeface="Verdana"/>
                        <a:sym typeface="Verdana"/>
                      </a:endParaRPr>
                    </a:p>
                  </a:txBody>
                  <a:tcPr marL="48025" marR="4802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&lt;Ελεύθερο κείμενο&gt; </a:t>
                      </a:r>
                      <a:r>
                        <a:rPr lang="el-GR" sz="1600" u="none" strike="noStrike" cap="none"/>
                        <a:t>Μη υποχρεωτικό</a:t>
                      </a:r>
                      <a:endParaRPr sz="1600" u="none" strike="noStrike" cap="none">
                        <a:latin typeface="Verdana"/>
                        <a:ea typeface="Verdana"/>
                        <a:cs typeface="Verdana"/>
                        <a:sym typeface="Verdana"/>
                      </a:endParaRPr>
                    </a:p>
                  </a:txBody>
                  <a:tcPr marL="48025" marR="48025" marT="0" marB="0" anchor="ctr"/>
                </a:tc>
              </a:tr>
              <a:tr h="6926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3. ΚΑΤΗΓΟΡΙΑ ΒΙΒΛΙΟΥ ΜΕ ΒΑΣΗ ΤΗΝ ΠΡΟΣΚΛΗΣΗ</a:t>
                      </a:r>
                      <a:endParaRPr sz="1600" b="1" u="none" strike="noStrike" cap="none">
                        <a:latin typeface="Verdana"/>
                        <a:ea typeface="Verdana"/>
                        <a:cs typeface="Verdana"/>
                        <a:sym typeface="Verdana"/>
                      </a:endParaRPr>
                    </a:p>
                  </a:txBody>
                  <a:tcPr marL="48025" marR="4802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&lt;Επιλογή από λίστα&gt;</a:t>
                      </a:r>
                      <a:endParaRPr sz="1600" u="none" strike="noStrike" cap="none">
                        <a:solidFill>
                          <a:srgbClr val="FF0000"/>
                        </a:solidFill>
                      </a:endParaRPr>
                    </a:p>
                    <a:p>
                      <a:pPr marL="342900" marR="0" lvl="0" indent="-342900" algn="l" rtl="0">
                        <a:lnSpc>
                          <a:spcPct val="100000"/>
                        </a:lnSpc>
                        <a:spcBef>
                          <a:spcPts val="600"/>
                        </a:spcBef>
                        <a:spcAft>
                          <a:spcPts val="0"/>
                        </a:spcAft>
                        <a:buClr>
                          <a:srgbClr val="000000"/>
                        </a:buClr>
                        <a:buSzPts val="1200"/>
                        <a:buFont typeface="Arial"/>
                        <a:buAutoNum type="arabicPeriod"/>
                      </a:pPr>
                      <a:r>
                        <a:rPr lang="el-GR" sz="1200" u="none" strike="noStrike" cap="none"/>
                        <a:t>Νέα συγγράμματα για Προπτυχιακά μαθήματα</a:t>
                      </a:r>
                      <a:endParaRPr sz="1200" u="none" strike="noStrike" cap="none"/>
                    </a:p>
                    <a:p>
                      <a:pPr marL="342900" marR="0" lvl="0" indent="-342900" algn="l" rtl="0">
                        <a:lnSpc>
                          <a:spcPct val="100000"/>
                        </a:lnSpc>
                        <a:spcBef>
                          <a:spcPts val="0"/>
                        </a:spcBef>
                        <a:spcAft>
                          <a:spcPts val="0"/>
                        </a:spcAft>
                        <a:buClr>
                          <a:srgbClr val="000000"/>
                        </a:buClr>
                        <a:buSzPts val="1200"/>
                        <a:buFont typeface="Arial"/>
                        <a:buAutoNum type="arabicPeriod"/>
                      </a:pPr>
                      <a:r>
                        <a:rPr lang="el-GR" sz="1200" u="none" strike="noStrike" cap="none"/>
                        <a:t>Νέα συγγράμματα για Μεταπτυχιακά μαθήματα</a:t>
                      </a:r>
                      <a:endParaRPr sz="1200" u="none" strike="noStrike" cap="none"/>
                    </a:p>
                    <a:p>
                      <a:pPr marL="342900" marR="0" lvl="0" indent="-342900" algn="l" rtl="0">
                        <a:lnSpc>
                          <a:spcPct val="100000"/>
                        </a:lnSpc>
                        <a:spcBef>
                          <a:spcPts val="0"/>
                        </a:spcBef>
                        <a:spcAft>
                          <a:spcPts val="0"/>
                        </a:spcAft>
                        <a:buClr>
                          <a:srgbClr val="000000"/>
                        </a:buClr>
                        <a:buSzPts val="1200"/>
                        <a:buFont typeface="Arial"/>
                        <a:buAutoNum type="arabicPeriod"/>
                      </a:pPr>
                      <a:r>
                        <a:rPr lang="el-GR" sz="1200" u="none" strike="noStrike" cap="none"/>
                        <a:t>Μεταφράσεις ανοικτών ξενόγλωσσων συγγραμμάτων</a:t>
                      </a:r>
                      <a:endParaRPr sz="1200" u="none" strike="noStrike" cap="none"/>
                    </a:p>
                    <a:p>
                      <a:pPr marL="342900" marR="0" lvl="0" indent="-342900" algn="l" rtl="0">
                        <a:lnSpc>
                          <a:spcPct val="100000"/>
                        </a:lnSpc>
                        <a:spcBef>
                          <a:spcPts val="0"/>
                        </a:spcBef>
                        <a:spcAft>
                          <a:spcPts val="0"/>
                        </a:spcAft>
                        <a:buClr>
                          <a:srgbClr val="000000"/>
                        </a:buClr>
                        <a:buSzPts val="1200"/>
                        <a:buFont typeface="Arial"/>
                        <a:buAutoNum type="arabicPeriod"/>
                      </a:pPr>
                      <a:r>
                        <a:rPr lang="el-GR" sz="1200" u="none" strike="noStrike" cap="none"/>
                        <a:t>Μονογραφίες</a:t>
                      </a:r>
                      <a:endParaRPr sz="1200" u="none" strike="noStrike" cap="none"/>
                    </a:p>
                    <a:p>
                      <a:pPr marL="342900" marR="0" lvl="0" indent="-342900" algn="l" rtl="0">
                        <a:lnSpc>
                          <a:spcPct val="100000"/>
                        </a:lnSpc>
                        <a:spcBef>
                          <a:spcPts val="0"/>
                        </a:spcBef>
                        <a:spcAft>
                          <a:spcPts val="0"/>
                        </a:spcAft>
                        <a:buClr>
                          <a:srgbClr val="000000"/>
                        </a:buClr>
                        <a:buSzPts val="1200"/>
                        <a:buFont typeface="Arial"/>
                        <a:buAutoNum type="arabicPeriod"/>
                      </a:pPr>
                      <a:r>
                        <a:rPr lang="el-GR" sz="1200" u="none" strike="noStrike" cap="none"/>
                        <a:t>(Εκτενείς) Βιβλιογραφικοί Οδηγοί</a:t>
                      </a:r>
                      <a:endParaRPr sz="1200" u="none" strike="noStrike" cap="none">
                        <a:latin typeface="Verdana"/>
                        <a:ea typeface="Verdana"/>
                        <a:cs typeface="Verdana"/>
                        <a:sym typeface="Verdana"/>
                      </a:endParaRPr>
                    </a:p>
                  </a:txBody>
                  <a:tcPr marL="48025" marR="48025" marT="0" marB="0" anchor="ctr"/>
                </a:tc>
              </a:tr>
              <a:tr h="129022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4. ΚΑΤΗΓΟΡΙΑ ΒΙΒΛΙΟΥ</a:t>
                      </a:r>
                      <a:endParaRPr sz="1400" u="none" strike="noStrike" cap="none"/>
                    </a:p>
                    <a:p>
                      <a:pPr marL="0" marR="0" lvl="0" indent="0" algn="l" rtl="0">
                        <a:lnSpc>
                          <a:spcPct val="100000"/>
                        </a:lnSpc>
                        <a:spcBef>
                          <a:spcPts val="60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ΜΕ ΒΑΣΗ ΤΟ</a:t>
                      </a:r>
                      <a:endParaRPr sz="1400" u="none" strike="noStrike" cap="none"/>
                    </a:p>
                    <a:p>
                      <a:pPr marL="0" marR="0" lvl="0" indent="0" algn="l" rtl="0">
                        <a:lnSpc>
                          <a:spcPct val="100000"/>
                        </a:lnSpc>
                        <a:spcBef>
                          <a:spcPts val="600"/>
                        </a:spcBef>
                        <a:spcAft>
                          <a:spcPts val="0"/>
                        </a:spcAft>
                        <a:buClr>
                          <a:srgbClr val="000000"/>
                        </a:buClr>
                        <a:buSzPts val="1600"/>
                        <a:buFont typeface="Arial"/>
                        <a:buNone/>
                      </a:pPr>
                      <a:r>
                        <a:rPr lang="el-GR" sz="1600" b="1" u="none" strike="noStrike" cap="none">
                          <a:solidFill>
                            <a:schemeClr val="dk1"/>
                          </a:solidFill>
                          <a:latin typeface="Arial"/>
                          <a:ea typeface="Arial"/>
                          <a:cs typeface="Arial"/>
                          <a:sym typeface="Arial"/>
                        </a:rPr>
                        <a:t>ΠΕΡΙΕΧΟΜΕΝΟ</a:t>
                      </a:r>
                      <a:endParaRPr sz="1600" b="1" u="none" strike="noStrike" cap="none">
                        <a:solidFill>
                          <a:schemeClr val="dk1"/>
                        </a:solidFill>
                        <a:latin typeface="Arial"/>
                        <a:ea typeface="Arial"/>
                        <a:cs typeface="Arial"/>
                        <a:sym typeface="Arial"/>
                      </a:endParaRPr>
                    </a:p>
                  </a:txBody>
                  <a:tcPr marL="48025" marR="48025" marT="0" marB="0" anchor="ctr"/>
                </a:tc>
                <a:tc>
                  <a:txBody>
                    <a:bodyPr/>
                    <a:lstStyle/>
                    <a:p>
                      <a:pPr marL="0" marR="0" lvl="0" indent="0" algn="l" rtl="0">
                        <a:lnSpc>
                          <a:spcPct val="100000"/>
                        </a:lnSpc>
                        <a:spcBef>
                          <a:spcPts val="0"/>
                        </a:spcBef>
                        <a:spcAft>
                          <a:spcPts val="0"/>
                        </a:spcAft>
                        <a:buClr>
                          <a:srgbClr val="000000"/>
                        </a:buClr>
                        <a:buSzPts val="1600"/>
                        <a:buFont typeface="Arial"/>
                        <a:buNone/>
                      </a:pPr>
                      <a:r>
                        <a:rPr lang="el-GR" sz="1600" u="none" strike="noStrike" cap="none">
                          <a:solidFill>
                            <a:srgbClr val="FF0000"/>
                          </a:solidFill>
                          <a:latin typeface="Arial"/>
                          <a:ea typeface="Arial"/>
                          <a:cs typeface="Arial"/>
                          <a:sym typeface="Arial"/>
                        </a:rPr>
                        <a:t>&lt;Επιλογή από λίστα&gt;</a:t>
                      </a:r>
                      <a:endParaRPr sz="1400" u="none" strike="noStrike" cap="none"/>
                    </a:p>
                    <a:p>
                      <a:pPr marL="0" marR="0" lvl="0" indent="0" algn="l" rtl="0">
                        <a:lnSpc>
                          <a:spcPct val="100000"/>
                        </a:lnSpc>
                        <a:spcBef>
                          <a:spcPts val="300"/>
                        </a:spcBef>
                        <a:spcAft>
                          <a:spcPts val="0"/>
                        </a:spcAft>
                        <a:buClr>
                          <a:srgbClr val="000000"/>
                        </a:buClr>
                        <a:buSzPts val="1200"/>
                        <a:buFont typeface="Arial"/>
                        <a:buNone/>
                      </a:pPr>
                      <a:r>
                        <a:rPr lang="el-GR" sz="1200" u="none" strike="noStrike" cap="none">
                          <a:latin typeface="Verdana"/>
                          <a:ea typeface="Verdana"/>
                          <a:cs typeface="Verdana"/>
                          <a:sym typeface="Verdana"/>
                        </a:rPr>
                        <a:t>Ο Κύριος Συγγραφέας επιλέγει από προκαθορισμένη λίστα με τιμές για τις</a:t>
                      </a:r>
                      <a:endParaRPr sz="1400" u="none" strike="noStrike" cap="none"/>
                    </a:p>
                    <a:p>
                      <a:pPr marL="0" marR="0" lvl="0" indent="0" algn="l" rtl="0">
                        <a:lnSpc>
                          <a:spcPct val="100000"/>
                        </a:lnSpc>
                        <a:spcBef>
                          <a:spcPts val="300"/>
                        </a:spcBef>
                        <a:spcAft>
                          <a:spcPts val="0"/>
                        </a:spcAft>
                        <a:buClr>
                          <a:srgbClr val="000000"/>
                        </a:buClr>
                        <a:buSzPts val="1200"/>
                        <a:buFont typeface="Arial"/>
                        <a:buNone/>
                      </a:pPr>
                      <a:r>
                        <a:rPr lang="el-GR" sz="1200" u="none" strike="noStrike" cap="none">
                          <a:latin typeface="Verdana"/>
                          <a:ea typeface="Verdana"/>
                          <a:cs typeface="Verdana"/>
                          <a:sym typeface="Verdana"/>
                        </a:rPr>
                        <a:t>περιπτώσεις του 3, εφόσον το βιβλίο ανήκει στις κατηγορίες 1, 2 και 3.</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[Κύριο Σύγγραμμα, Βοήθημα, Εργαστηριακός Οδηγός, Ιατρικός Άτλας,</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Νομικός Κώδικας, Αρχαίο Κείμενο, Λεξικό].</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Κενό</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[Κύριο Σύγγραμμα, Βοήθημα, Εργαστηριακός Οδηγός, Ιατρικός Άτλας]</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Κενό</a:t>
                      </a:r>
                      <a:endParaRPr sz="1400" u="none" strike="noStrike" cap="none"/>
                    </a:p>
                    <a:p>
                      <a:pPr marL="342900" marR="0" lvl="0" indent="-342900" algn="l" rtl="0">
                        <a:lnSpc>
                          <a:spcPct val="100000"/>
                        </a:lnSpc>
                        <a:spcBef>
                          <a:spcPts val="300"/>
                        </a:spcBef>
                        <a:spcAft>
                          <a:spcPts val="0"/>
                        </a:spcAft>
                        <a:buClr>
                          <a:srgbClr val="000000"/>
                        </a:buClr>
                        <a:buSzPts val="1200"/>
                        <a:buFont typeface="Arial"/>
                        <a:buAutoNum type="arabicPeriod"/>
                      </a:pPr>
                      <a:r>
                        <a:rPr lang="el-GR" sz="1200" u="none" strike="noStrike" cap="none">
                          <a:latin typeface="Verdana"/>
                          <a:ea typeface="Verdana"/>
                          <a:cs typeface="Verdana"/>
                          <a:sym typeface="Verdana"/>
                        </a:rPr>
                        <a:t>Κενό</a:t>
                      </a:r>
                      <a:endParaRPr sz="1200" u="none" strike="noStrike" cap="none">
                        <a:latin typeface="Verdana"/>
                        <a:ea typeface="Verdana"/>
                        <a:cs typeface="Verdana"/>
                        <a:sym typeface="Verdana"/>
                      </a:endParaRPr>
                    </a:p>
                  </a:txBody>
                  <a:tcPr marL="48025" marR="48025" marT="0" marB="0" anchor="ctr"/>
                </a:tc>
              </a:tr>
              <a:tr h="52295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5.ΘΕΜΑΤΙΚΕΣ ΚΑΤΗΓΟΡΙΕΣ ΤΟΥ ΒΙΒΛΙΟΥ</a:t>
                      </a:r>
                      <a:endParaRPr sz="1600" b="1" u="none" strike="noStrike" cap="none">
                        <a:latin typeface="Verdana"/>
                        <a:ea typeface="Verdana"/>
                        <a:cs typeface="Verdana"/>
                        <a:sym typeface="Verdana"/>
                      </a:endParaRPr>
                    </a:p>
                  </a:txBody>
                  <a:tcPr marL="48025" marR="48025" marT="0" marB="0" anchor="ctr"/>
                </a:tc>
                <a:tc>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&lt;Επαναληπτική επιλογή από τον Κύριο Συγγραφέα&gt;</a:t>
                      </a:r>
                      <a:endParaRPr sz="1600" u="none" strike="noStrike" cap="none">
                        <a:solidFill>
                          <a:srgbClr val="FF0000"/>
                        </a:solidFill>
                      </a:endParaRPr>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Ο Κύριος Συγγραφέας επιλέγει από το σύνολο των θεματικών κατηγοριών αυτές που ανταποκρίνονται καλύτερα στο περιεχόμενο του βιβλίου του. Ο μέγιστος αριθμός επιλογών είναι οκτώ (8).</a:t>
                      </a:r>
                      <a:endParaRPr sz="1600" u="none" strike="noStrike" cap="none">
                        <a:latin typeface="Verdana"/>
                        <a:ea typeface="Verdana"/>
                        <a:cs typeface="Verdana"/>
                        <a:sym typeface="Verdana"/>
                      </a:endParaRPr>
                    </a:p>
                  </a:txBody>
                  <a:tcPr marL="48025" marR="48025" marT="0" marB="0" anchor="ctr"/>
                </a:tc>
              </a:tr>
              <a:tr h="57630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6. ΛΕΞΕΙΣ-ΚΛΕΙΔΙΑ (ΕΛΛΗΝΙΚΑ)</a:t>
                      </a:r>
                      <a:endParaRPr sz="1600" b="1" u="none" strike="noStrike" cap="none">
                        <a:latin typeface="Verdana"/>
                        <a:ea typeface="Verdana"/>
                        <a:cs typeface="Verdana"/>
                        <a:sym typeface="Verdana"/>
                      </a:endParaRPr>
                    </a:p>
                  </a:txBody>
                  <a:tcPr marL="48025" marR="48025" marT="0" marB="0" anchor="ctr"/>
                </a:tc>
                <a:tc>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&lt;Ελεύθερο κείμενο&gt;</a:t>
                      </a:r>
                      <a:endParaRPr sz="1600" u="none" strike="noStrike" cap="none">
                        <a:solidFill>
                          <a:srgbClr val="FF0000"/>
                        </a:solidFill>
                      </a:endParaRPr>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Ο Κύριος Συγγραφέας επιλέγει συμπληρώνοντας το κατάλληλο πεδίο. </a:t>
                      </a:r>
                      <a:endParaRPr sz="1600" u="none" strike="noStrike" cap="none">
                        <a:latin typeface="Verdana"/>
                        <a:ea typeface="Verdana"/>
                        <a:cs typeface="Verdana"/>
                        <a:sym typeface="Verdana"/>
                      </a:endParaRPr>
                    </a:p>
                  </a:txBody>
                  <a:tcPr marL="48025" marR="48025"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1800"/>
              <a:buNone/>
            </a:pPr>
            <a:r>
              <a:rPr lang="el-GR"/>
              <a:t>Η Δράση ΚΑΛΛΙΠΟΣ – </a:t>
            </a:r>
            <a:r>
              <a:rPr lang="el-GR">
                <a:solidFill>
                  <a:srgbClr val="0000FF"/>
                </a:solidFill>
              </a:rPr>
              <a:t>στατιστικά χρήσης</a:t>
            </a:r>
            <a:endParaRPr sz="2400">
              <a:solidFill>
                <a:srgbClr val="0000FF"/>
              </a:solidFill>
            </a:endParaRPr>
          </a:p>
        </p:txBody>
      </p:sp>
      <p:pic>
        <p:nvPicPr>
          <p:cNvPr id="419" name="Google Shape;419;p15"/>
          <p:cNvPicPr preferRelativeResize="0"/>
          <p:nvPr/>
        </p:nvPicPr>
        <p:blipFill rotWithShape="1">
          <a:blip r:embed="rId3">
            <a:alphaModFix/>
          </a:blip>
          <a:srcRect/>
          <a:stretch/>
        </p:blipFill>
        <p:spPr>
          <a:xfrm>
            <a:off x="1232208" y="1223237"/>
            <a:ext cx="9009072" cy="4986627"/>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1"/>
          <p:cNvSpPr txBox="1">
            <a:spLocks noGrp="1"/>
          </p:cNvSpPr>
          <p:nvPr>
            <p:ph type="title"/>
          </p:nvPr>
        </p:nvSpPr>
        <p:spPr>
          <a:xfrm>
            <a:off x="609601" y="93980"/>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Β: Περιγραφή Βιβλίου</a:t>
            </a:r>
            <a:endParaRPr/>
          </a:p>
        </p:txBody>
      </p:sp>
      <p:graphicFrame>
        <p:nvGraphicFramePr>
          <p:cNvPr id="685" name="Google Shape;685;p51"/>
          <p:cNvGraphicFramePr/>
          <p:nvPr/>
        </p:nvGraphicFramePr>
        <p:xfrm>
          <a:off x="609601" y="1105270"/>
          <a:ext cx="3000000" cy="3000000"/>
        </p:xfrm>
        <a:graphic>
          <a:graphicData uri="http://schemas.openxmlformats.org/drawingml/2006/table">
            <a:tbl>
              <a:tblPr>
                <a:noFill/>
                <a:tableStyleId>{7D04D4D6-052A-43DB-8696-8A0608D752E4}</a:tableStyleId>
              </a:tblPr>
              <a:tblGrid>
                <a:gridCol w="3026400"/>
                <a:gridCol w="270975"/>
                <a:gridCol w="1272100"/>
                <a:gridCol w="1512150"/>
                <a:gridCol w="1664750"/>
                <a:gridCol w="1360600"/>
                <a:gridCol w="1482250"/>
              </a:tblGrid>
              <a:tr h="514350">
                <a:tc gridSpan="2">
                  <a:txBody>
                    <a:bodyPr/>
                    <a:lstStyle/>
                    <a:p>
                      <a:pPr marL="0" marR="0" lvl="0" indent="0" algn="l" rtl="0">
                        <a:lnSpc>
                          <a:spcPct val="100000"/>
                        </a:lnSpc>
                        <a:spcBef>
                          <a:spcPts val="0"/>
                        </a:spcBef>
                        <a:spcAft>
                          <a:spcPts val="0"/>
                        </a:spcAft>
                        <a:buClr>
                          <a:schemeClr val="dk1"/>
                        </a:buClr>
                        <a:buSzPts val="1600"/>
                        <a:buFont typeface="Arial"/>
                        <a:buNone/>
                      </a:pPr>
                      <a:r>
                        <a:rPr lang="el-GR" sz="1600" b="1" u="none" strike="noStrike" cap="none"/>
                        <a:t>7. ΛΕΞΕΙΣ-ΚΛΕΙΔΙΑ (ΑΓΓΛΙΚΑ)</a:t>
                      </a:r>
                      <a:endParaRPr sz="1600" b="1" u="none" strike="noStrike" cap="none">
                        <a:latin typeface="Verdana"/>
                        <a:ea typeface="Verdana"/>
                        <a:cs typeface="Verdana"/>
                        <a:sym typeface="Verdana"/>
                      </a:endParaRPr>
                    </a:p>
                  </a:txBody>
                  <a:tcPr marL="68575" marR="68575" marT="0" marB="0" anchor="ctr"/>
                </a:tc>
                <a:tc hMerge="1">
                  <a:txBody>
                    <a:bodyPr/>
                    <a:lstStyle/>
                    <a:p>
                      <a:endParaRPr lang="el-GR"/>
                    </a:p>
                  </a:txBody>
                  <a:tcPr/>
                </a:tc>
                <a:tc gridSpan="5">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solidFill>
                            <a:srgbClr val="FF0000"/>
                          </a:solidFill>
                        </a:rPr>
                        <a:t>&lt;Ελεύθερο κείμενο&gt;</a:t>
                      </a:r>
                      <a:endParaRPr sz="1800" u="none" strike="noStrike" cap="none">
                        <a:solidFill>
                          <a:srgbClr val="FF0000"/>
                        </a:solidFill>
                      </a:endParaRPr>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Ο Κύριος Συγγραφέας επιλέγει συμπληρώνοντας το κατάλληλο πεδίο. </a:t>
                      </a:r>
                      <a:endParaRPr sz="1600" u="none" strike="noStrike" cap="none">
                        <a:latin typeface="Verdana"/>
                        <a:ea typeface="Verdana"/>
                        <a:cs typeface="Verdana"/>
                        <a:sym typeface="Verdana"/>
                      </a:endParaRPr>
                    </a:p>
                  </a:txBody>
                  <a:tcPr marL="68575" marR="68575"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344225">
                <a:tc gridSpan="7">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 ΤΕΧΝΙΚΑ ΧΑΡΑΚΤΗΡΙΣΤΙΚΑ ΒΙΒΛΙΟΥ</a:t>
                      </a:r>
                      <a:endParaRPr sz="1600" u="none" strike="noStrike" cap="none"/>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Εδώ ο Κύριος Συγγραφέας </a:t>
                      </a:r>
                      <a:r>
                        <a:rPr lang="el-GR" sz="1600" u="sng" strike="noStrike" cap="none"/>
                        <a:t>πραγματοποιεί μια εκτίμηση</a:t>
                      </a:r>
                      <a:r>
                        <a:rPr lang="el-GR" sz="1600" u="none" strike="noStrike" cap="none"/>
                        <a:t> σε σχέση με την έκταση που θα έχει το περιεχόμενο του προτεινόμενου βιβλίου, καθώς και με τα επιπλέον στοιχεία όπως πίνακες, σχήματα κλπ.</a:t>
                      </a:r>
                      <a:endParaRPr sz="1600" u="none" strike="noStrike" cap="none">
                        <a:latin typeface="Verdana"/>
                        <a:ea typeface="Verdana"/>
                        <a:cs typeface="Verdana"/>
                        <a:sym typeface="Verdana"/>
                      </a:endParaRPr>
                    </a:p>
                  </a:txBody>
                  <a:tcPr marL="68575" marR="68575"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6129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8. ΑΡΙΘΜΟΣ ΣΕΛΙΔΩΝ</a:t>
                      </a:r>
                      <a:endParaRPr sz="1600" b="1" u="none" strike="noStrike" cap="none">
                        <a:latin typeface="Verdana"/>
                        <a:ea typeface="Verdana"/>
                        <a:cs typeface="Verdana"/>
                        <a:sym typeface="Verdana"/>
                      </a:endParaRPr>
                    </a:p>
                  </a:txBody>
                  <a:tcPr marL="68575" marR="68575" marT="0" marB="0" anchor="ctr"/>
                </a:tc>
                <a:tc gridSpan="2">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&lt;Αριθμός&gt;</a:t>
                      </a:r>
                      <a:endParaRPr sz="1600" u="none" strike="noStrike" cap="none">
                        <a:solidFill>
                          <a:srgbClr val="FF0000"/>
                        </a:solidFill>
                        <a:latin typeface="Verdana"/>
                        <a:ea typeface="Verdana"/>
                        <a:cs typeface="Verdana"/>
                        <a:sym typeface="Verdana"/>
                      </a:endParaRPr>
                    </a:p>
                  </a:txBody>
                  <a:tcPr marL="68575" marR="68575" marT="0" marB="0" anchor="ctr"/>
                </a:tc>
                <a:tc hMerge="1">
                  <a:txBody>
                    <a:bodyPr/>
                    <a:lstStyle/>
                    <a:p>
                      <a:endParaRPr lang="el-GR"/>
                    </a:p>
                  </a:txBody>
                  <a:tcPr/>
                </a:tc>
                <a:tc gridSpan="2">
                  <a:txBody>
                    <a:bodyPr/>
                    <a:lstStyle/>
                    <a:p>
                      <a:pPr marL="0" marR="0" lvl="0" indent="0" algn="just" rtl="0">
                        <a:lnSpc>
                          <a:spcPct val="100000"/>
                        </a:lnSpc>
                        <a:spcBef>
                          <a:spcPts val="0"/>
                        </a:spcBef>
                        <a:spcAft>
                          <a:spcPts val="0"/>
                        </a:spcAft>
                        <a:buClr>
                          <a:srgbClr val="000000"/>
                        </a:buClr>
                        <a:buSzPts val="1600"/>
                        <a:buFont typeface="Arial"/>
                        <a:buNone/>
                      </a:pPr>
                      <a:r>
                        <a:rPr lang="el-GR" sz="1600" b="1" u="none" strike="noStrike" cap="none"/>
                        <a:t>8. ΑΡΙΘΜΟΣ ΚΕΦΑΛΑΙΩΝ</a:t>
                      </a:r>
                      <a:endParaRPr sz="1600" b="1" u="none" strike="noStrike" cap="none">
                        <a:latin typeface="Verdana"/>
                        <a:ea typeface="Verdana"/>
                        <a:cs typeface="Verdana"/>
                        <a:sym typeface="Verdana"/>
                      </a:endParaRPr>
                    </a:p>
                  </a:txBody>
                  <a:tcPr marL="68575" marR="68575" marT="0" marB="0" anchor="ctr"/>
                </a:tc>
                <a:tc hMerge="1">
                  <a:txBody>
                    <a:bodyPr/>
                    <a:lstStyle/>
                    <a:p>
                      <a:endParaRPr lang="el-GR"/>
                    </a:p>
                  </a:txBody>
                  <a:tcPr/>
                </a:tc>
                <a:tc gridSpan="2">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&lt;Αριθμός&gt;</a:t>
                      </a:r>
                      <a:endParaRPr sz="1600" u="none" strike="noStrike" cap="none">
                        <a:solidFill>
                          <a:srgbClr val="FF0000"/>
                        </a:solidFill>
                        <a:latin typeface="Verdana"/>
                        <a:ea typeface="Verdana"/>
                        <a:cs typeface="Verdana"/>
                        <a:sym typeface="Verdana"/>
                      </a:endParaRPr>
                    </a:p>
                  </a:txBody>
                  <a:tcPr marL="68575" marR="68575" marT="0" marB="0" anchor="ctr"/>
                </a:tc>
                <a:tc hMerge="1">
                  <a:txBody>
                    <a:bodyPr/>
                    <a:lstStyle/>
                    <a:p>
                      <a:endParaRPr lang="el-GR"/>
                    </a:p>
                  </a:txBody>
                  <a:tcPr/>
                </a:tc>
              </a:tr>
              <a:tr h="8893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9. ΒΑΣΙΚΗ ΜΟΡΦΗ ΠΡΩΤΟΓΕΝΟΥΣ ΥΛΙΚΟΥ</a:t>
                      </a:r>
                      <a:endParaRPr sz="1600" b="1" u="none" strike="noStrike" cap="none">
                        <a:latin typeface="Verdana"/>
                        <a:ea typeface="Verdana"/>
                        <a:cs typeface="Verdana"/>
                        <a:sym typeface="Verdana"/>
                      </a:endParaRPr>
                    </a:p>
                  </a:txBody>
                  <a:tcPr marL="68575" marR="68575" marT="0" marB="0" anchor="ctr"/>
                </a:tc>
                <a:tc gridSpan="6">
                  <a:txBody>
                    <a:bodyPr/>
                    <a:lstStyle/>
                    <a:p>
                      <a:pPr marL="0" marR="0" lvl="0" indent="0" algn="just"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&lt;Επιλογή από λίστα&gt;</a:t>
                      </a:r>
                      <a:endParaRPr sz="1600" b="1" u="none" strike="noStrike" cap="none">
                        <a:solidFill>
                          <a:srgbClr val="FF0000"/>
                        </a:solidFill>
                      </a:endParaRPr>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Σύνολο τιμών: [Microsoft Word, LATEX, Άλλο]</a:t>
                      </a:r>
                      <a:endParaRPr sz="1600" u="none" strike="noStrike" cap="none">
                        <a:latin typeface="Verdana"/>
                        <a:ea typeface="Verdana"/>
                        <a:cs typeface="Verdana"/>
                        <a:sym typeface="Verdana"/>
                      </a:endParaRPr>
                    </a:p>
                  </a:txBody>
                  <a:tcPr marL="68575" marR="68575"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6235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ΛΟΙΠΑ ΣΤΟΙΧΕΙΑ</a:t>
                      </a:r>
                      <a:endParaRPr sz="1600" b="1" u="none" strike="noStrike" cap="none">
                        <a:latin typeface="Verdana"/>
                        <a:ea typeface="Verdana"/>
                        <a:cs typeface="Verdana"/>
                        <a:sym typeface="Verdana"/>
                      </a:endParaRPr>
                    </a:p>
                  </a:txBody>
                  <a:tcPr marL="68575" marR="68575" marT="0" marB="0" anchor="ctr"/>
                </a:tc>
                <a:tc gridSpan="6">
                  <a:txBody>
                    <a:bodyPr/>
                    <a:lstStyle/>
                    <a:p>
                      <a:pPr marL="0" marR="0" lvl="0" indent="0" algn="ctr"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&lt;Επιλογή από λίστα&gt;</a:t>
                      </a:r>
                      <a:endParaRPr sz="1600" b="1" u="none" strike="noStrike" cap="none">
                        <a:solidFill>
                          <a:srgbClr val="FF0000"/>
                        </a:solidFill>
                        <a:latin typeface="Verdana"/>
                        <a:ea typeface="Verdana"/>
                        <a:cs typeface="Verdana"/>
                        <a:sym typeface="Verdana"/>
                      </a:endParaRPr>
                    </a:p>
                  </a:txBody>
                  <a:tcPr marL="68575" marR="68575"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246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10. ΑΡΙΘΜΟΣ ΣΧΗΜΑΤΩΝ/ΓΡΑΦΗΜΑ-ΤΩΝ/ΕΙΚΟΝΩΝ</a:t>
                      </a:r>
                      <a:endParaRPr sz="1600" b="1" u="none" strike="noStrike" cap="none">
                        <a:latin typeface="Verdana"/>
                        <a:ea typeface="Verdana"/>
                        <a:cs typeface="Verdana"/>
                        <a:sym typeface="Verdana"/>
                      </a:endParaRPr>
                    </a:p>
                  </a:txBody>
                  <a:tcPr marL="68575" marR="68575" marT="0" marB="0" anchor="ctr"/>
                </a:tc>
                <a:tc gridSpan="2">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0-10</a:t>
                      </a:r>
                      <a:endParaRPr sz="1600" u="none" strike="noStrike" cap="none">
                        <a:latin typeface="Verdana"/>
                        <a:ea typeface="Verdana"/>
                        <a:cs typeface="Verdana"/>
                        <a:sym typeface="Verdana"/>
                      </a:endParaRPr>
                    </a:p>
                  </a:txBody>
                  <a:tcPr marL="68575" marR="68575" marT="0" marB="0" anchor="ctr"/>
                </a:tc>
                <a:tc hMerge="1">
                  <a:txBody>
                    <a:bodyPr/>
                    <a:lstStyle/>
                    <a:p>
                      <a:endParaRPr lang="el-GR"/>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10-30</a:t>
                      </a:r>
                      <a:endParaRPr sz="1600" u="none" strike="noStrike" cap="none">
                        <a:latin typeface="Verdana"/>
                        <a:ea typeface="Verdana"/>
                        <a:cs typeface="Verdana"/>
                        <a:sym typeface="Verdana"/>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30-60</a:t>
                      </a:r>
                      <a:endParaRPr sz="1600" u="none" strike="noStrike" cap="none">
                        <a:latin typeface="Verdana"/>
                        <a:ea typeface="Verdana"/>
                        <a:cs typeface="Verdana"/>
                        <a:sym typeface="Verdana"/>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60-100</a:t>
                      </a:r>
                      <a:endParaRPr sz="1600" u="none" strike="noStrike" cap="none">
                        <a:latin typeface="Verdana"/>
                        <a:ea typeface="Verdana"/>
                        <a:cs typeface="Verdana"/>
                        <a:sym typeface="Verdana"/>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100+</a:t>
                      </a:r>
                      <a:endParaRPr sz="1600" u="none" strike="noStrike" cap="none">
                        <a:latin typeface="Verdana"/>
                        <a:ea typeface="Verdana"/>
                        <a:cs typeface="Verdana"/>
                        <a:sym typeface="Verdana"/>
                      </a:endParaRPr>
                    </a:p>
                  </a:txBody>
                  <a:tcPr marL="68575" marR="68575" marT="0" marB="0" anchor="ctr"/>
                </a:tc>
              </a:tr>
              <a:tr h="36235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11. ΑΡΙΘΜΟΣ ΠΙΝΑΚΩΝ</a:t>
                      </a:r>
                      <a:endParaRPr sz="1600" b="1" u="none" strike="noStrike" cap="none">
                        <a:latin typeface="Verdana"/>
                        <a:ea typeface="Verdana"/>
                        <a:cs typeface="Verdana"/>
                        <a:sym typeface="Verdana"/>
                      </a:endParaRPr>
                    </a:p>
                  </a:txBody>
                  <a:tcPr marL="67950" marR="67950" marT="0" marB="0" anchor="ctr"/>
                </a:tc>
                <a:tc gridSpan="2">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0-10</a:t>
                      </a:r>
                      <a:endParaRPr sz="1600" u="none" strike="noStrike" cap="none">
                        <a:latin typeface="Verdana"/>
                        <a:ea typeface="Verdana"/>
                        <a:cs typeface="Verdana"/>
                        <a:sym typeface="Verdana"/>
                      </a:endParaRPr>
                    </a:p>
                  </a:txBody>
                  <a:tcPr marL="67950" marR="67950" marT="0" marB="0" anchor="ctr"/>
                </a:tc>
                <a:tc hMerge="1">
                  <a:txBody>
                    <a:bodyPr/>
                    <a:lstStyle/>
                    <a:p>
                      <a:endParaRPr lang="el-GR"/>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10-30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30-60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60-100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100+</a:t>
                      </a:r>
                      <a:endParaRPr sz="1600" u="none" strike="noStrike" cap="none">
                        <a:latin typeface="Verdana"/>
                        <a:ea typeface="Verdana"/>
                        <a:cs typeface="Verdana"/>
                        <a:sym typeface="Verdana"/>
                      </a:endParaRPr>
                    </a:p>
                  </a:txBody>
                  <a:tcPr marL="67950" marR="67950" marT="0" marB="0" anchor="ctr"/>
                </a:tc>
              </a:tr>
              <a:tr h="362350">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12. ΑΡΙΘΜΟΣ ΕΞΙΣΩΣΕΩΝ</a:t>
                      </a:r>
                      <a:endParaRPr sz="1600" b="1" u="none" strike="noStrike" cap="none">
                        <a:latin typeface="Verdana"/>
                        <a:ea typeface="Verdana"/>
                        <a:cs typeface="Verdana"/>
                        <a:sym typeface="Verdana"/>
                      </a:endParaRPr>
                    </a:p>
                  </a:txBody>
                  <a:tcPr marL="67950" marR="67950" marT="0" marB="0" anchor="ctr"/>
                </a:tc>
                <a:tc gridSpan="2">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0-10</a:t>
                      </a:r>
                      <a:endParaRPr sz="1600" u="none" strike="noStrike" cap="none">
                        <a:latin typeface="Verdana"/>
                        <a:ea typeface="Verdana"/>
                        <a:cs typeface="Verdana"/>
                        <a:sym typeface="Verdana"/>
                      </a:endParaRPr>
                    </a:p>
                  </a:txBody>
                  <a:tcPr marL="67950" marR="67950" marT="0" marB="0" anchor="ctr"/>
                </a:tc>
                <a:tc hMerge="1">
                  <a:txBody>
                    <a:bodyPr/>
                    <a:lstStyle/>
                    <a:p>
                      <a:endParaRPr lang="el-GR"/>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10-30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30-60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60-100</a:t>
                      </a:r>
                      <a:endParaRPr sz="1600" u="none" strike="noStrike" cap="none">
                        <a:latin typeface="Verdana"/>
                        <a:ea typeface="Verdana"/>
                        <a:cs typeface="Verdana"/>
                        <a:sym typeface="Verdana"/>
                      </a:endParaRPr>
                    </a:p>
                  </a:txBody>
                  <a:tcPr marL="67950" marR="6795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100+</a:t>
                      </a:r>
                      <a:endParaRPr sz="1600" u="none" strike="noStrike" cap="none">
                        <a:latin typeface="Verdana"/>
                        <a:ea typeface="Verdana"/>
                        <a:cs typeface="Verdana"/>
                        <a:sym typeface="Verdana"/>
                      </a:endParaRPr>
                    </a:p>
                  </a:txBody>
                  <a:tcPr marL="67950" marR="67950"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2"/>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Γ: Δομή &amp; Περιεχόμενο &amp; Ωριμότητα</a:t>
            </a:r>
            <a:endParaRPr/>
          </a:p>
        </p:txBody>
      </p:sp>
      <p:graphicFrame>
        <p:nvGraphicFramePr>
          <p:cNvPr id="692" name="Google Shape;692;p52"/>
          <p:cNvGraphicFramePr/>
          <p:nvPr/>
        </p:nvGraphicFramePr>
        <p:xfrm>
          <a:off x="472611" y="1223238"/>
          <a:ext cx="3000000" cy="3000000"/>
        </p:xfrm>
        <a:graphic>
          <a:graphicData uri="http://schemas.openxmlformats.org/drawingml/2006/table">
            <a:tbl>
              <a:tblPr>
                <a:noFill/>
                <a:tableStyleId>{7D04D4D6-052A-43DB-8696-8A0608D752E4}</a:tableStyleId>
              </a:tblPr>
              <a:tblGrid>
                <a:gridCol w="11476225"/>
              </a:tblGrid>
              <a:tr h="412675">
                <a:tc>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 ΣΥΝΤΟΜΗ ΠΕΡΙΓΡΑΦΗ ΘΕΜΑΤΟΛΟΓΙΑΣ ΒΙΒΛΙΟΥ [έως δύο χιλιάδες (2.000) χαρακτήρες με τα κενά]</a:t>
                      </a:r>
                      <a:endParaRPr sz="1600" b="1" u="none" strike="noStrike" cap="none">
                        <a:latin typeface="Verdana"/>
                        <a:ea typeface="Verdana"/>
                        <a:cs typeface="Verdana"/>
                        <a:sym typeface="Verdana"/>
                      </a:endParaRPr>
                    </a:p>
                  </a:txBody>
                  <a:tcPr marL="59400" marR="59400" marT="0" marB="0"/>
                </a:tc>
              </a:tr>
              <a:tr h="561100">
                <a:tc>
                  <a:txBody>
                    <a:bodyPr/>
                    <a:lstStyle/>
                    <a:p>
                      <a:pPr marL="0" marR="0" lvl="0" indent="0" algn="just" rtl="0">
                        <a:lnSpc>
                          <a:spcPct val="100000"/>
                        </a:lnSpc>
                        <a:spcBef>
                          <a:spcPts val="0"/>
                        </a:spcBef>
                        <a:spcAft>
                          <a:spcPts val="0"/>
                        </a:spcAft>
                        <a:buClr>
                          <a:srgbClr val="000000"/>
                        </a:buClr>
                        <a:buSzPts val="1600"/>
                        <a:buFont typeface="Arial"/>
                        <a:buNone/>
                      </a:pPr>
                      <a:r>
                        <a:rPr lang="el-GR" sz="1600" u="none" strike="noStrike" cap="none">
                          <a:solidFill>
                            <a:srgbClr val="FF0000"/>
                          </a:solidFill>
                        </a:rPr>
                        <a:t>&lt;Ελεύθερο κείμενο&gt;</a:t>
                      </a:r>
                      <a:endParaRPr sz="1600" u="none" strike="noStrike" cap="none">
                        <a:solidFill>
                          <a:srgbClr val="FF0000"/>
                        </a:solidFill>
                      </a:endParaRPr>
                    </a:p>
                  </a:txBody>
                  <a:tcPr marL="59400" marR="59400" marT="0" marB="0"/>
                </a:tc>
              </a:tr>
              <a:tr h="289100">
                <a:tc>
                  <a:txBody>
                    <a:bodyPr/>
                    <a:lstStyle/>
                    <a:p>
                      <a:pPr marL="0" marR="0" lvl="0" indent="0" algn="just" rtl="0">
                        <a:lnSpc>
                          <a:spcPct val="100000"/>
                        </a:lnSpc>
                        <a:spcBef>
                          <a:spcPts val="0"/>
                        </a:spcBef>
                        <a:spcAft>
                          <a:spcPts val="0"/>
                        </a:spcAft>
                        <a:buClr>
                          <a:srgbClr val="000000"/>
                        </a:buClr>
                        <a:buSzPts val="1600"/>
                        <a:buFont typeface="Arial"/>
                        <a:buNone/>
                      </a:pPr>
                      <a:r>
                        <a:rPr lang="el-GR" sz="1600" b="1" u="none" strike="noStrike" cap="none"/>
                        <a:t>2. ΑΝΑΛΥΣΗ ΤΟΥ ΒΙΒΛΙΟΥ ΑΝΑ ΚΕΦΑΛΑΙΟ (ΥΠΟΧΡΕΩΤΙΚΟ) – ΣΕ ΑΡΧΕΙΟ</a:t>
                      </a:r>
                      <a:endParaRPr sz="1600" b="1" u="none" strike="noStrike" cap="none">
                        <a:latin typeface="Verdana"/>
                        <a:ea typeface="Verdana"/>
                        <a:cs typeface="Verdana"/>
                        <a:sym typeface="Verdana"/>
                      </a:endParaRPr>
                    </a:p>
                  </a:txBody>
                  <a:tcPr marL="59400" marR="59400" marT="0" marB="0"/>
                </a:tc>
              </a:tr>
              <a:tr h="3442075">
                <a:tc>
                  <a:txBody>
                    <a:bodyPr/>
                    <a:lstStyle/>
                    <a:p>
                      <a:pPr marL="0" marR="0" lvl="0" indent="0" algn="just" rtl="0">
                        <a:lnSpc>
                          <a:spcPct val="100000"/>
                        </a:lnSpc>
                        <a:spcBef>
                          <a:spcPts val="0"/>
                        </a:spcBef>
                        <a:spcAft>
                          <a:spcPts val="0"/>
                        </a:spcAft>
                        <a:buClr>
                          <a:srgbClr val="FF0000"/>
                        </a:buClr>
                        <a:buSzPts val="1600"/>
                        <a:buFont typeface="Arial"/>
                        <a:buNone/>
                      </a:pPr>
                      <a:r>
                        <a:rPr lang="el-GR" sz="1600" u="none" strike="noStrike" cap="none">
                          <a:solidFill>
                            <a:srgbClr val="FF0000"/>
                          </a:solidFill>
                        </a:rPr>
                        <a:t>&lt;Ένα αρχείο pdf&gt;</a:t>
                      </a:r>
                      <a:endParaRPr sz="1600" u="none" strike="noStrike" cap="none">
                        <a:solidFill>
                          <a:srgbClr val="FF0000"/>
                        </a:solidFill>
                      </a:endParaRPr>
                    </a:p>
                    <a:p>
                      <a:pPr marL="0" marR="0" lvl="0" indent="0" algn="just" rtl="0">
                        <a:lnSpc>
                          <a:spcPct val="100000"/>
                        </a:lnSpc>
                        <a:spcBef>
                          <a:spcPts val="600"/>
                        </a:spcBef>
                        <a:spcAft>
                          <a:spcPts val="0"/>
                        </a:spcAft>
                        <a:buClr>
                          <a:schemeClr val="dk1"/>
                        </a:buClr>
                        <a:buSzPts val="1600"/>
                        <a:buFont typeface="Arial"/>
                        <a:buNone/>
                      </a:pPr>
                      <a:r>
                        <a:rPr lang="el-GR" sz="1600" u="none" strike="noStrike" cap="none"/>
                        <a:t>Μεταφόρτωση από τον Κύριο Συγγραφέα αρχείου σε μορφή pdf το οποίο θα παρέχει ανά κεφάλαιο του προτεινόμενου συγγράμματος τα εξής: </a:t>
                      </a:r>
                      <a:endParaRPr sz="1600" u="none" strike="noStrike" cap="none"/>
                    </a:p>
                    <a:p>
                      <a:pPr marL="0" marR="0" lvl="0" indent="0" algn="just" rtl="0">
                        <a:lnSpc>
                          <a:spcPct val="100000"/>
                        </a:lnSpc>
                        <a:spcBef>
                          <a:spcPts val="600"/>
                        </a:spcBef>
                        <a:spcAft>
                          <a:spcPts val="0"/>
                        </a:spcAft>
                        <a:buClr>
                          <a:schemeClr val="dk1"/>
                        </a:buClr>
                        <a:buSzPts val="1600"/>
                        <a:buFont typeface="Arial"/>
                        <a:buNone/>
                      </a:pPr>
                      <a:r>
                        <a:rPr lang="el-GR" sz="1600" b="1" u="none" strike="noStrike" cap="none"/>
                        <a:t>Να αναγράφεται το είδος του βιβλίου </a:t>
                      </a:r>
                      <a:endParaRPr sz="1400" u="none" strike="noStrike" cap="none"/>
                    </a:p>
                    <a:p>
                      <a:pPr marL="0" marR="0" lvl="0" indent="0" algn="just" rtl="0">
                        <a:lnSpc>
                          <a:spcPct val="100000"/>
                        </a:lnSpc>
                        <a:spcBef>
                          <a:spcPts val="600"/>
                        </a:spcBef>
                        <a:spcAft>
                          <a:spcPts val="0"/>
                        </a:spcAft>
                        <a:buClr>
                          <a:schemeClr val="dk1"/>
                        </a:buClr>
                        <a:buSzPts val="1600"/>
                        <a:buFont typeface="Arial"/>
                        <a:buNone/>
                      </a:pPr>
                      <a:r>
                        <a:rPr lang="el-GR" sz="1600" u="none" strike="noStrike" cap="none"/>
                        <a:t>Νέα συγγράμματα για Προπτυχιακά μαθήματα</a:t>
                      </a:r>
                      <a:r>
                        <a:rPr lang="el-GR" sz="1600" u="none" strike="noStrike" cap="none">
                          <a:solidFill>
                            <a:schemeClr val="dk1"/>
                          </a:solidFill>
                          <a:latin typeface="Arial"/>
                          <a:ea typeface="Arial"/>
                          <a:cs typeface="Arial"/>
                          <a:sym typeface="Arial"/>
                        </a:rPr>
                        <a:t> 🡪 [Κύριο Σύγγραμμα, Βοήθημα, Εργαστηριακός Οδηγός, Ιατρικός Άτλας, Νομικός Κώδικας, Αρχαίο Κείμενο, Λεξικό]</a:t>
                      </a:r>
                      <a:endParaRPr sz="1400" u="none" strike="noStrike" cap="none"/>
                    </a:p>
                    <a:p>
                      <a:pPr marL="0" marR="0" lvl="0" indent="0" algn="just" rtl="0">
                        <a:lnSpc>
                          <a:spcPct val="100000"/>
                        </a:lnSpc>
                        <a:spcBef>
                          <a:spcPts val="600"/>
                        </a:spcBef>
                        <a:spcAft>
                          <a:spcPts val="0"/>
                        </a:spcAft>
                        <a:buClr>
                          <a:schemeClr val="dk1"/>
                        </a:buClr>
                        <a:buSzPts val="1600"/>
                        <a:buFont typeface="Arial"/>
                        <a:buNone/>
                      </a:pPr>
                      <a:r>
                        <a:rPr lang="el-GR" sz="1600" u="none" strike="noStrike" cap="none">
                          <a:solidFill>
                            <a:schemeClr val="dk1"/>
                          </a:solidFill>
                          <a:latin typeface="Arial"/>
                          <a:ea typeface="Arial"/>
                          <a:cs typeface="Arial"/>
                          <a:sym typeface="Arial"/>
                        </a:rPr>
                        <a:t>Μεταφράσεις ανοικτών ξενόγλωσσων συγγραμμάτων 🡪 [Κύριο Σύγγραμμα, Βοήθημα, Εργαστηριακός Οδηγός, Ιατρικός Άτλας]</a:t>
                      </a:r>
                      <a:endParaRPr sz="1400" u="none" strike="noStrike" cap="none"/>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 ΤΙΤΛΟΣ ΚΕΦΑΛΑΙΟΥ</a:t>
                      </a:r>
                      <a:endParaRPr sz="1600" u="none" strike="noStrike" cap="none"/>
                    </a:p>
                    <a:p>
                      <a:pPr marL="342900" marR="0" lvl="0" indent="-342900" algn="just" rtl="0">
                        <a:lnSpc>
                          <a:spcPct val="100000"/>
                        </a:lnSpc>
                        <a:spcBef>
                          <a:spcPts val="300"/>
                        </a:spcBef>
                        <a:spcAft>
                          <a:spcPts val="0"/>
                        </a:spcAft>
                        <a:buClr>
                          <a:schemeClr val="dk1"/>
                        </a:buClr>
                        <a:buSzPts val="1600"/>
                        <a:buFont typeface="Noto Sans Symbols"/>
                        <a:buChar char="∙"/>
                      </a:pPr>
                      <a:r>
                        <a:rPr lang="el-GR" sz="1600" u="none" strike="noStrike" cap="none"/>
                        <a:t>ΣΥΝΤΟΜΗ ΠΕΡΙΓΡΑΦΗ </a:t>
                      </a:r>
                      <a:endParaRPr sz="1600" u="none" strike="noStrike" cap="none"/>
                    </a:p>
                    <a:p>
                      <a:pPr marL="342900" marR="0" lvl="0" indent="-342900" algn="just" rtl="0">
                        <a:lnSpc>
                          <a:spcPct val="100000"/>
                        </a:lnSpc>
                        <a:spcBef>
                          <a:spcPts val="0"/>
                        </a:spcBef>
                        <a:spcAft>
                          <a:spcPts val="0"/>
                        </a:spcAft>
                        <a:buClr>
                          <a:schemeClr val="dk1"/>
                        </a:buClr>
                        <a:buSzPts val="1600"/>
                        <a:buFont typeface="Noto Sans Symbols"/>
                        <a:buChar char="∙"/>
                      </a:pPr>
                      <a:r>
                        <a:rPr lang="el-GR" sz="1600" u="none" strike="noStrike" cap="none"/>
                        <a:t>ΑΝΑΦΟΡΑ ΣΕ ΣΧΕΤΙΚΟ ΕΡΓΟ - ΤΕΚΜΗΡΙΩΣΗ</a:t>
                      </a:r>
                      <a:endParaRPr sz="1600" u="none" strike="noStrike" cap="none">
                        <a:latin typeface="Verdana"/>
                        <a:ea typeface="Verdana"/>
                        <a:cs typeface="Verdana"/>
                        <a:sym typeface="Verdana"/>
                      </a:endParaRPr>
                    </a:p>
                  </a:txBody>
                  <a:tcPr marL="59400" marR="59400" marT="0" marB="0"/>
                </a:tc>
              </a:tr>
            </a:tbl>
          </a:graphicData>
        </a:graphic>
      </p:graphicFrame>
      <p:sp>
        <p:nvSpPr>
          <p:cNvPr id="693" name="Google Shape;693;p52"/>
          <p:cNvSpPr/>
          <p:nvPr/>
        </p:nvSpPr>
        <p:spPr>
          <a:xfrm>
            <a:off x="3365500" y="19018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l-GR" sz="1800" b="0" i="0" u="none" strike="noStrike" cap="none">
                <a:solidFill>
                  <a:schemeClr val="dk1"/>
                </a:solidFill>
                <a:latin typeface="Arial"/>
                <a:ea typeface="Arial"/>
                <a:cs typeface="Arial"/>
                <a:sym typeface="Arial"/>
              </a:rPr>
              <a:t/>
            </a:r>
            <a:br>
              <a:rPr lang="el-G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3"/>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Γ: Δομή &amp; Περιεχόμενο &amp; Ωριμότητα</a:t>
            </a:r>
            <a:endParaRPr/>
          </a:p>
        </p:txBody>
      </p:sp>
      <p:graphicFrame>
        <p:nvGraphicFramePr>
          <p:cNvPr id="700" name="Google Shape;700;p53"/>
          <p:cNvGraphicFramePr/>
          <p:nvPr/>
        </p:nvGraphicFramePr>
        <p:xfrm>
          <a:off x="472611" y="1223237"/>
          <a:ext cx="3000000" cy="3000000"/>
        </p:xfrm>
        <a:graphic>
          <a:graphicData uri="http://schemas.openxmlformats.org/drawingml/2006/table">
            <a:tbl>
              <a:tblPr>
                <a:noFill/>
                <a:tableStyleId>{7D04D4D6-052A-43DB-8696-8A0608D752E4}</a:tableStyleId>
              </a:tblPr>
              <a:tblGrid>
                <a:gridCol w="11476225"/>
              </a:tblGrid>
              <a:tr h="425050">
                <a:tc>
                  <a:txBody>
                    <a:bodyPr/>
                    <a:lstStyle/>
                    <a:p>
                      <a:pPr marL="0" marR="0" lvl="0" indent="0" algn="l" rtl="0">
                        <a:lnSpc>
                          <a:spcPct val="100000"/>
                        </a:lnSpc>
                        <a:spcBef>
                          <a:spcPts val="0"/>
                        </a:spcBef>
                        <a:spcAft>
                          <a:spcPts val="0"/>
                        </a:spcAft>
                        <a:buClr>
                          <a:srgbClr val="000000"/>
                        </a:buClr>
                        <a:buSzPts val="1800"/>
                        <a:buFont typeface="Arial"/>
                        <a:buNone/>
                      </a:pPr>
                      <a:r>
                        <a:rPr lang="el-GR" sz="1800" b="1" u="none" strike="noStrike" cap="none"/>
                        <a:t>3. ΕΝΔΕΙΚΤΙΚΑ ΚΕΦΑΛΑΙΑ / ΥΛΙΚΟ</a:t>
                      </a:r>
                      <a:endParaRPr sz="1800" b="1" u="none" strike="noStrike" cap="none">
                        <a:latin typeface="Verdana"/>
                        <a:ea typeface="Verdana"/>
                        <a:cs typeface="Verdana"/>
                        <a:sym typeface="Verdana"/>
                      </a:endParaRPr>
                    </a:p>
                  </a:txBody>
                  <a:tcPr marL="59400" marR="59400" marT="0" marB="0"/>
                </a:tc>
              </a:tr>
              <a:tr h="1393175">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solidFill>
                            <a:srgbClr val="FF0000"/>
                          </a:solidFill>
                        </a:rPr>
                        <a:t>&lt;Ένα zip αρχείο, με περιορισμό μεγέθους&gt;</a:t>
                      </a:r>
                      <a:endParaRPr sz="1800" u="none" strike="noStrike" cap="none">
                        <a:solidFill>
                          <a:srgbClr val="FF0000"/>
                        </a:solidFill>
                      </a:endParaRPr>
                    </a:p>
                    <a:p>
                      <a:pPr marL="0" marR="0" lvl="0" indent="0" algn="just" rtl="0">
                        <a:lnSpc>
                          <a:spcPct val="100000"/>
                        </a:lnSpc>
                        <a:spcBef>
                          <a:spcPts val="600"/>
                        </a:spcBef>
                        <a:spcAft>
                          <a:spcPts val="0"/>
                        </a:spcAft>
                        <a:buClr>
                          <a:srgbClr val="000000"/>
                        </a:buClr>
                        <a:buSzPts val="1800"/>
                        <a:buFont typeface="Arial"/>
                        <a:buNone/>
                      </a:pPr>
                      <a:r>
                        <a:rPr lang="el-GR" sz="1800" u="none" strike="noStrike" cap="none"/>
                        <a:t>Στο αρχείο θα περιέχονται όλα τα στοιχεία του βιβλίου που θέλει να καταθέσει ο Συγγραφέας (έτοιμα κεφάλαια, λοιπό υλικό κλπ.).</a:t>
                      </a:r>
                      <a:endParaRPr sz="1800" u="none" strike="noStrike" cap="none">
                        <a:latin typeface="Verdana"/>
                        <a:ea typeface="Verdana"/>
                        <a:cs typeface="Verdana"/>
                        <a:sym typeface="Verdana"/>
                      </a:endParaRPr>
                    </a:p>
                  </a:txBody>
                  <a:tcPr marL="59400" marR="59400" marT="0" marB="0"/>
                </a:tc>
              </a:tr>
              <a:tr h="4250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u="none" strike="noStrike" cap="none"/>
                        <a:t>4. ΤΕΚΜΗΡΙΩΣΗ ΩΡΙΜΟΤΗΤΑΣ ΠΡΟΤΑΣΗΣ [έως πέντε χιλιάδες (5.000) χαρακτήρες με τα κενά]</a:t>
                      </a:r>
                      <a:endParaRPr sz="1800" b="1" u="none" strike="noStrike" cap="none">
                        <a:latin typeface="Verdana"/>
                        <a:ea typeface="Verdana"/>
                        <a:cs typeface="Verdana"/>
                        <a:sym typeface="Verdana"/>
                      </a:endParaRPr>
                    </a:p>
                  </a:txBody>
                  <a:tcPr marL="59400" marR="59400" marT="0" marB="0"/>
                </a:tc>
              </a:tr>
              <a:tr h="1393175">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solidFill>
                            <a:srgbClr val="FF0000"/>
                          </a:solidFill>
                        </a:rPr>
                        <a:t>&lt;Ελεύθερο κείμενο&gt;</a:t>
                      </a:r>
                      <a:endParaRPr sz="1800" u="none" strike="noStrike" cap="none">
                        <a:solidFill>
                          <a:srgbClr val="FF0000"/>
                        </a:solidFill>
                      </a:endParaRPr>
                    </a:p>
                    <a:p>
                      <a:pPr marL="0" marR="0" lvl="0" indent="0" algn="just" rtl="0">
                        <a:lnSpc>
                          <a:spcPct val="100000"/>
                        </a:lnSpc>
                        <a:spcBef>
                          <a:spcPts val="600"/>
                        </a:spcBef>
                        <a:spcAft>
                          <a:spcPts val="0"/>
                        </a:spcAft>
                        <a:buClr>
                          <a:srgbClr val="000000"/>
                        </a:buClr>
                        <a:buSzPts val="1800"/>
                        <a:buFont typeface="Arial"/>
                        <a:buNone/>
                      </a:pPr>
                      <a:r>
                        <a:rPr lang="el-GR" sz="1800" u="none" strike="noStrike" cap="none"/>
                        <a:t>Αναφορά σε προϋπάρχον υλικό / παλαιότερες εκδοτικές προσπάθειες που θα αξιοποιηθούν στην παρούσα Πρόταση.</a:t>
                      </a:r>
                      <a:endParaRPr sz="1800" u="none" strike="noStrike" cap="none">
                        <a:latin typeface="Verdana"/>
                        <a:ea typeface="Verdana"/>
                        <a:cs typeface="Verdana"/>
                        <a:sym typeface="Verdana"/>
                      </a:endParaRPr>
                    </a:p>
                  </a:txBody>
                  <a:tcPr marL="59400" marR="59400" marT="0" marB="0"/>
                </a:tc>
              </a:tr>
            </a:tbl>
          </a:graphicData>
        </a:graphic>
      </p:graphicFrame>
      <p:sp>
        <p:nvSpPr>
          <p:cNvPr id="701" name="Google Shape;701;p53"/>
          <p:cNvSpPr/>
          <p:nvPr/>
        </p:nvSpPr>
        <p:spPr>
          <a:xfrm>
            <a:off x="3365500" y="19018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l-GR" sz="1800" b="0" i="0" u="none" strike="noStrike" cap="none">
                <a:solidFill>
                  <a:schemeClr val="dk1"/>
                </a:solidFill>
                <a:latin typeface="Arial"/>
                <a:ea typeface="Arial"/>
                <a:cs typeface="Arial"/>
                <a:sym typeface="Arial"/>
              </a:rPr>
              <a:t/>
            </a:r>
            <a:br>
              <a:rPr lang="el-G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54"/>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Δ: Μαθήματα</a:t>
            </a:r>
            <a:endParaRPr/>
          </a:p>
        </p:txBody>
      </p:sp>
      <p:sp>
        <p:nvSpPr>
          <p:cNvPr id="708" name="Google Shape;708;p54"/>
          <p:cNvSpPr/>
          <p:nvPr/>
        </p:nvSpPr>
        <p:spPr>
          <a:xfrm>
            <a:off x="3365500" y="19018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l-GR" sz="1800" b="0" i="0" u="none" strike="noStrike" cap="none">
                <a:solidFill>
                  <a:schemeClr val="dk1"/>
                </a:solidFill>
                <a:latin typeface="Arial"/>
                <a:ea typeface="Arial"/>
                <a:cs typeface="Arial"/>
                <a:sym typeface="Arial"/>
              </a:rPr>
              <a:t/>
            </a:r>
            <a:br>
              <a:rPr lang="el-G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709" name="Google Shape;709;p54"/>
          <p:cNvGraphicFramePr/>
          <p:nvPr/>
        </p:nvGraphicFramePr>
        <p:xfrm>
          <a:off x="609601" y="1223238"/>
          <a:ext cx="10974600" cy="4558950"/>
        </p:xfrm>
        <a:graphic>
          <a:graphicData uri="http://schemas.openxmlformats.org/drawingml/2006/table">
            <a:tbl>
              <a:tblPr firstRow="1" firstCol="1" lastRow="1" lastCol="1" bandRow="1" bandCol="1">
                <a:noFill/>
                <a:tableStyleId>{7D04D4D6-052A-43DB-8696-8A0608D752E4}</a:tableStyleId>
              </a:tblPr>
              <a:tblGrid>
                <a:gridCol w="3136550"/>
                <a:gridCol w="7838050"/>
              </a:tblGrid>
              <a:tr h="1480400">
                <a:tc gridSpan="2">
                  <a:txBody>
                    <a:bodyPr/>
                    <a:lstStyle/>
                    <a:p>
                      <a:pPr marL="0" marR="0" lvl="0" indent="0" algn="just" rtl="0">
                        <a:lnSpc>
                          <a:spcPct val="100000"/>
                        </a:lnSpc>
                        <a:spcBef>
                          <a:spcPts val="0"/>
                        </a:spcBef>
                        <a:spcAft>
                          <a:spcPts val="0"/>
                        </a:spcAft>
                        <a:buClr>
                          <a:srgbClr val="000000"/>
                        </a:buClr>
                        <a:buSzPts val="1400"/>
                        <a:buFont typeface="Arial"/>
                        <a:buNone/>
                      </a:pPr>
                      <a:r>
                        <a:rPr lang="el-GR" sz="1400" b="0" u="none" strike="noStrike" cap="none"/>
                        <a:t>Είναι υποχρεωτικό το προτεινόμενο βιβλίο (περιπτώσεις νέων συγγραμμάτων για Προπτυχιακά / Μεταπτυχιακά  μαθήματα και Μεταφράσεις ανοικτών ξενόγλωσσων συγγραμμάτων) να αποτελέσει διδακτικό σύγγραμμα για ένα τουλάχιστον μάθημα (πχ. είτε του Κύριου Συγγραφέα είτε των Συν-συγγραφέων του), σε προπτυχιακό ή μεταπτυχιακό επίπεδο. Για τις περιπτώσεις των Μονογραφιών θα υποδεικνύεται Προπτυχιακό ή Μεταπτυχιακό μάθημα, διδασκόμενο σε ελληνικό ΑΕΙ/ΑΣΕΙ ή/και κεφάλαια από διανεμόμενο έντυπο σύγγραμμα με το οποίο θα σχετίζονται. Για όλες τις περιπτώσεις θα πρέπει να αναφέρονται τα ποσοστά κάλυψης της αντίστοιχης ύλης του μαθήματος από το προτεινόμενο βιβλίο. Η προηγούμενη προϋπόθεση δεν ισχύει για τους Βιβλιογραφικούς Οδηγούς. </a:t>
                      </a:r>
                      <a:endParaRPr sz="1400" b="0" u="none" strike="noStrike" cap="none">
                        <a:latin typeface="Verdana"/>
                        <a:ea typeface="Verdana"/>
                        <a:cs typeface="Verdana"/>
                        <a:sym typeface="Verdana"/>
                      </a:endParaRPr>
                    </a:p>
                  </a:txBody>
                  <a:tcPr marL="63275" marR="63275" marT="0" marB="0" anchor="ctr"/>
                </a:tc>
                <a:tc hMerge="1">
                  <a:txBody>
                    <a:bodyPr/>
                    <a:lstStyle/>
                    <a:p>
                      <a:endParaRPr lang="el-GR"/>
                    </a:p>
                  </a:txBody>
                  <a:tcPr/>
                </a:tc>
              </a:tr>
              <a:tr h="3078550">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a:t>1. ΚΑΤΑΧΩΡΙΣΗ ΜΑΘΗΜΆΤΩΝ ΣΤΑ ΟΠΟΊΑ ΘΑ ΑΞΙΟΠΟΙΗΘΕΊ ΤΟ ΒΙΒΛΊΟ</a:t>
                      </a:r>
                      <a:endParaRPr sz="1400" u="none" strike="noStrike" cap="none">
                        <a:latin typeface="Verdana"/>
                        <a:ea typeface="Verdana"/>
                        <a:cs typeface="Verdana"/>
                        <a:sym typeface="Verdana"/>
                      </a:endParaRPr>
                    </a:p>
                  </a:txBody>
                  <a:tcPr marL="62675" marR="62675" marT="0" marB="0" anchor="ctr"/>
                </a:tc>
                <a:tc>
                  <a:txBody>
                    <a:bodyPr/>
                    <a:lstStyle/>
                    <a:p>
                      <a:pPr marL="0" marR="0" lvl="0" indent="0" algn="just" rtl="0">
                        <a:lnSpc>
                          <a:spcPct val="100000"/>
                        </a:lnSpc>
                        <a:spcBef>
                          <a:spcPts val="0"/>
                        </a:spcBef>
                        <a:spcAft>
                          <a:spcPts val="0"/>
                        </a:spcAft>
                        <a:buClr>
                          <a:srgbClr val="000000"/>
                        </a:buClr>
                        <a:buSzPts val="1400"/>
                        <a:buFont typeface="Arial"/>
                        <a:buNone/>
                      </a:pPr>
                      <a:r>
                        <a:rPr lang="el-GR" sz="1400" u="none" strike="noStrike" cap="none">
                          <a:solidFill>
                            <a:srgbClr val="FF0000"/>
                          </a:solidFill>
                        </a:rPr>
                        <a:t>&lt;Ελεύθερο κείμενο&gt;</a:t>
                      </a:r>
                      <a:endParaRPr sz="1400" u="none" strike="noStrike" cap="none">
                        <a:solidFill>
                          <a:srgbClr val="FF0000"/>
                        </a:solidFill>
                      </a:endParaRPr>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Συμπλήρωση από Κύριο Συγγραφέα</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Μαθήματα στα οποία θα αξιοποιηθεί το προτεινόμενο βιβλίο [έως 4]</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Μάθημα 1 – Ίδρυμα – Τμήμα – Εξάμηνο – Τίτλος Μαθήματος – Διδάσκων – Ποσοστό κάλυψης Χ%</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Μάθημα 2 – Ίδρυμα – Τίτλος ΠΜΣ – Εξάμηνο - Τίτλος Μαθήματος – Διδάσκων – Ποσοστό κάλυψης Χ%</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Έντυπα διανεμόμενα συγγράμματα που σχετίζονται με το προτεινόμενο βιβλίο[έως 4]</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Σύγγραμμα 1 – Τίτλος – ISBN - Κωδικός ΕΥΔΟΞΟΥ– Ποσοστό κάλυψης Χ%</a:t>
                      </a:r>
                      <a:endParaRPr sz="1400" u="none" strike="noStrike" cap="none"/>
                    </a:p>
                    <a:p>
                      <a:pPr marL="0" marR="0" lvl="0" indent="0" algn="just" rtl="0">
                        <a:lnSpc>
                          <a:spcPct val="100000"/>
                        </a:lnSpc>
                        <a:spcBef>
                          <a:spcPts val="600"/>
                        </a:spcBef>
                        <a:spcAft>
                          <a:spcPts val="0"/>
                        </a:spcAft>
                        <a:buClr>
                          <a:srgbClr val="000000"/>
                        </a:buClr>
                        <a:buSzPts val="1400"/>
                        <a:buFont typeface="Arial"/>
                        <a:buNone/>
                      </a:pPr>
                      <a:r>
                        <a:rPr lang="el-GR" sz="1400" u="none" strike="noStrike" cap="none"/>
                        <a:t> </a:t>
                      </a:r>
                      <a:endParaRPr sz="1400" u="none" strike="noStrike" cap="none">
                        <a:latin typeface="Verdana"/>
                        <a:ea typeface="Verdana"/>
                        <a:cs typeface="Verdana"/>
                        <a:sym typeface="Verdana"/>
                      </a:endParaRPr>
                    </a:p>
                  </a:txBody>
                  <a:tcPr marL="62675" marR="62675"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5"/>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Ε: Χρηματοδότηση – Όροι </a:t>
            </a:r>
            <a:endParaRPr/>
          </a:p>
        </p:txBody>
      </p:sp>
      <p:sp>
        <p:nvSpPr>
          <p:cNvPr id="716" name="Google Shape;716;p55"/>
          <p:cNvSpPr/>
          <p:nvPr/>
        </p:nvSpPr>
        <p:spPr>
          <a:xfrm>
            <a:off x="3365500" y="19018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l-GR" sz="1800" b="0" i="0" u="none" strike="noStrike" cap="none">
                <a:solidFill>
                  <a:schemeClr val="dk1"/>
                </a:solidFill>
                <a:latin typeface="Arial"/>
                <a:ea typeface="Arial"/>
                <a:cs typeface="Arial"/>
                <a:sym typeface="Arial"/>
              </a:rPr>
              <a:t/>
            </a:r>
            <a:br>
              <a:rPr lang="el-G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717" name="Google Shape;717;p55"/>
          <p:cNvGraphicFramePr/>
          <p:nvPr/>
        </p:nvGraphicFramePr>
        <p:xfrm>
          <a:off x="609601" y="1315096"/>
          <a:ext cx="10974600" cy="4735950"/>
        </p:xfrm>
        <a:graphic>
          <a:graphicData uri="http://schemas.openxmlformats.org/drawingml/2006/table">
            <a:tbl>
              <a:tblPr>
                <a:noFill/>
                <a:tableStyleId>{7D04D4D6-052A-43DB-8696-8A0608D752E4}</a:tableStyleId>
              </a:tblPr>
              <a:tblGrid>
                <a:gridCol w="937400"/>
                <a:gridCol w="7384700"/>
                <a:gridCol w="2652500"/>
              </a:tblGrid>
              <a:tr h="299750">
                <a:tc gridSpan="3">
                  <a:txBody>
                    <a:bodyPr/>
                    <a:lstStyle/>
                    <a:p>
                      <a:pPr marL="0" marR="0" lvl="0" indent="0" algn="l" rtl="0">
                        <a:lnSpc>
                          <a:spcPct val="100000"/>
                        </a:lnSpc>
                        <a:spcBef>
                          <a:spcPts val="0"/>
                        </a:spcBef>
                        <a:spcAft>
                          <a:spcPts val="0"/>
                        </a:spcAft>
                        <a:buClr>
                          <a:srgbClr val="000000"/>
                        </a:buClr>
                        <a:buSzPts val="1600"/>
                        <a:buFont typeface="Arial"/>
                        <a:buNone/>
                      </a:pPr>
                      <a:r>
                        <a:rPr lang="el-GR" sz="1600" b="1" u="none" strike="noStrike" cap="none"/>
                        <a:t>1. ΔΙΑΡΚΕΙΑ ΣΥΓΓΡΑΦΗΣ</a:t>
                      </a:r>
                      <a:endParaRPr sz="1600" b="1" u="none" strike="noStrike" cap="none">
                        <a:latin typeface="Verdana"/>
                        <a:ea typeface="Verdana"/>
                        <a:cs typeface="Verdana"/>
                        <a:sym typeface="Verdana"/>
                      </a:endParaRPr>
                    </a:p>
                  </a:txBody>
                  <a:tcPr marL="68575" marR="68575" marT="0" marB="0"/>
                </a:tc>
                <a:tc hMerge="1">
                  <a:txBody>
                    <a:bodyPr/>
                    <a:lstStyle/>
                    <a:p>
                      <a:endParaRPr lang="el-GR"/>
                    </a:p>
                  </a:txBody>
                  <a:tcPr/>
                </a:tc>
                <a:tc hMerge="1">
                  <a:txBody>
                    <a:bodyPr/>
                    <a:lstStyle/>
                    <a:p>
                      <a:endParaRPr lang="el-GR"/>
                    </a:p>
                  </a:txBody>
                  <a:tcPr/>
                </a:tc>
              </a:tr>
              <a:tr h="1035450">
                <a:tc gridSpan="3">
                  <a:txBody>
                    <a:bodyPr/>
                    <a:lstStyle/>
                    <a:p>
                      <a:pPr marL="0" marR="0" lvl="0" indent="0" algn="just" rtl="0">
                        <a:lnSpc>
                          <a:spcPct val="100000"/>
                        </a:lnSpc>
                        <a:spcBef>
                          <a:spcPts val="0"/>
                        </a:spcBef>
                        <a:spcAft>
                          <a:spcPts val="0"/>
                        </a:spcAft>
                        <a:buClr>
                          <a:srgbClr val="000000"/>
                        </a:buClr>
                        <a:buSzPts val="1600"/>
                        <a:buFont typeface="Arial"/>
                        <a:buNone/>
                      </a:pPr>
                      <a:r>
                        <a:rPr lang="el-GR" sz="1600" b="1" u="none" strike="noStrike" cap="none">
                          <a:solidFill>
                            <a:srgbClr val="FF0000"/>
                          </a:solidFill>
                        </a:rPr>
                        <a:t>&lt;Αριθμός&gt;</a:t>
                      </a:r>
                      <a:endParaRPr sz="1600" b="1" u="none" strike="noStrike" cap="none">
                        <a:solidFill>
                          <a:srgbClr val="FF0000"/>
                        </a:solidFill>
                      </a:endParaRPr>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Μέγιστη διάρκεια δεκαοκτώ (18) μήνες. Ελάχιστη διάρκεια τέσσερις (4) μήνες. Η χρονική διάρκεια υπολογίζεται με αφετηρία το χρονικό σημείο έγκρισης της χρηματοδότησης της Πρότασης.</a:t>
                      </a:r>
                      <a:endParaRPr sz="1600" u="none" strike="noStrike" cap="none">
                        <a:latin typeface="Verdana"/>
                        <a:ea typeface="Verdana"/>
                        <a:cs typeface="Verdana"/>
                        <a:sym typeface="Verdana"/>
                      </a:endParaRPr>
                    </a:p>
                  </a:txBody>
                  <a:tcPr marL="68575" marR="68575" marT="0" marB="0"/>
                </a:tc>
                <a:tc hMerge="1">
                  <a:txBody>
                    <a:bodyPr/>
                    <a:lstStyle/>
                    <a:p>
                      <a:endParaRPr lang="el-GR"/>
                    </a:p>
                  </a:txBody>
                  <a:tcPr/>
                </a:tc>
                <a:tc hMerge="1">
                  <a:txBody>
                    <a:bodyPr/>
                    <a:lstStyle/>
                    <a:p>
                      <a:endParaRPr lang="el-GR"/>
                    </a:p>
                  </a:txBody>
                  <a:tcPr/>
                </a:tc>
              </a:tr>
              <a:tr h="299750">
                <a:tc gridSpan="3">
                  <a:txBody>
                    <a:bodyPr/>
                    <a:lstStyle/>
                    <a:p>
                      <a:pPr marL="0" marR="0" lvl="0" indent="0" algn="just" rtl="0">
                        <a:lnSpc>
                          <a:spcPct val="100000"/>
                        </a:lnSpc>
                        <a:spcBef>
                          <a:spcPts val="0"/>
                        </a:spcBef>
                        <a:spcAft>
                          <a:spcPts val="0"/>
                        </a:spcAft>
                        <a:buClr>
                          <a:srgbClr val="000000"/>
                        </a:buClr>
                        <a:buSzPts val="1600"/>
                        <a:buFont typeface="Arial"/>
                        <a:buNone/>
                      </a:pPr>
                      <a:r>
                        <a:rPr lang="el-GR" sz="1600" b="1" u="none" strike="noStrike" cap="none"/>
                        <a:t>2. ΠΡΟΫΠΟΛΟΓΙΣΜΟΣ ΑΝΑ ΚΑΤΗΓΟΡΙΑ ΕΠΙΛΕΞΙΜΗΣ ΔΑΠΑΝΗΣ</a:t>
                      </a:r>
                      <a:endParaRPr sz="1600" b="1" u="none" strike="noStrike" cap="none">
                        <a:latin typeface="Verdana"/>
                        <a:ea typeface="Verdana"/>
                        <a:cs typeface="Verdana"/>
                        <a:sym typeface="Verdana"/>
                      </a:endParaRPr>
                    </a:p>
                  </a:txBody>
                  <a:tcPr marL="0" marR="0" marT="0" marB="0" anchor="ctr"/>
                </a:tc>
                <a:tc hMerge="1">
                  <a:txBody>
                    <a:bodyPr/>
                    <a:lstStyle/>
                    <a:p>
                      <a:endParaRPr lang="el-GR"/>
                    </a:p>
                  </a:txBody>
                  <a:tcPr/>
                </a:tc>
                <a:tc hMerge="1">
                  <a:txBody>
                    <a:bodyPr/>
                    <a:lstStyle/>
                    <a:p>
                      <a:endParaRPr lang="el-GR"/>
                    </a:p>
                  </a:txBody>
                  <a:tcPr/>
                </a:tc>
              </a:tr>
              <a:tr h="393075">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Α/Α</a:t>
                      </a:r>
                      <a:endParaRPr sz="1600" u="none" strike="noStrike" cap="none">
                        <a:latin typeface="Verdana"/>
                        <a:ea typeface="Verdana"/>
                        <a:cs typeface="Verdana"/>
                        <a:sym typeface="Verdana"/>
                      </a:endParaRPr>
                    </a:p>
                  </a:txBody>
                  <a:tcPr marL="0" marR="0" marT="0" marB="0" anchor="ctr"/>
                </a:tc>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ΚΑΤΗΓΟΡΙΑ ΕΠΙΛΕΞΙΜΗΣ ΔΑΠΑΝΗΣ</a:t>
                      </a:r>
                      <a:endParaRPr sz="1600" u="none" strike="noStrike" cap="none">
                        <a:latin typeface="Verdana"/>
                        <a:ea typeface="Verdana"/>
                        <a:cs typeface="Verdana"/>
                        <a:sym typeface="Verdana"/>
                      </a:endParaRPr>
                    </a:p>
                  </a:txBody>
                  <a:tcPr marL="0" marR="0" marT="0" marB="0" anchor="ctr"/>
                </a:tc>
                <a:tc>
                  <a:txBody>
                    <a:bodyPr/>
                    <a:lstStyle/>
                    <a:p>
                      <a:pPr marL="0" marR="0" lvl="0" indent="0" algn="ctr" rtl="0">
                        <a:lnSpc>
                          <a:spcPct val="150000"/>
                        </a:lnSpc>
                        <a:spcBef>
                          <a:spcPts val="0"/>
                        </a:spcBef>
                        <a:spcAft>
                          <a:spcPts val="0"/>
                        </a:spcAft>
                        <a:buClr>
                          <a:srgbClr val="000000"/>
                        </a:buClr>
                        <a:buSzPts val="1600"/>
                        <a:buFont typeface="Arial"/>
                        <a:buNone/>
                      </a:pPr>
                      <a:r>
                        <a:rPr lang="el-GR" sz="1600" u="none" strike="noStrike" cap="none"/>
                        <a:t>ΠΡΟΫΠΟΛΟΓΙΣΜΟΣ</a:t>
                      </a:r>
                      <a:endParaRPr sz="1600" u="none" strike="noStrike" cap="none">
                        <a:latin typeface="Verdana"/>
                        <a:ea typeface="Verdana"/>
                        <a:cs typeface="Verdana"/>
                        <a:sym typeface="Verdana"/>
                      </a:endParaRPr>
                    </a:p>
                  </a:txBody>
                  <a:tcPr marL="0" marR="0" marT="0" marB="0" anchor="ctr"/>
                </a:tc>
              </a:tr>
              <a:tr h="1372725">
                <a:tc>
                  <a:txBody>
                    <a:bodyPr/>
                    <a:lstStyle/>
                    <a:p>
                      <a:pPr marL="0" marR="71755" lvl="0" indent="0" algn="ctr" rtl="0">
                        <a:lnSpc>
                          <a:spcPct val="100000"/>
                        </a:lnSpc>
                        <a:spcBef>
                          <a:spcPts val="0"/>
                        </a:spcBef>
                        <a:spcAft>
                          <a:spcPts val="0"/>
                        </a:spcAft>
                        <a:buClr>
                          <a:srgbClr val="000000"/>
                        </a:buClr>
                        <a:buSzPts val="1600"/>
                        <a:buFont typeface="Arial"/>
                        <a:buNone/>
                      </a:pPr>
                      <a:r>
                        <a:rPr lang="el-GR" sz="1600" u="none" strike="noStrike" cap="none"/>
                        <a:t>1</a:t>
                      </a:r>
                      <a:endParaRPr sz="1600" b="1" u="none" strike="noStrike" cap="none">
                        <a:latin typeface="Verdana"/>
                        <a:ea typeface="Verdana"/>
                        <a:cs typeface="Verdana"/>
                        <a:sym typeface="Verdana"/>
                      </a:endParaRPr>
                    </a:p>
                  </a:txBody>
                  <a:tcPr marL="0" marR="0" marT="0" marB="0" anchor="ctr"/>
                </a:tc>
                <a:tc>
                  <a:txBody>
                    <a:bodyPr/>
                    <a:lstStyle/>
                    <a:p>
                      <a:pPr marL="0" marR="90805" lvl="0" indent="0" algn="just" rtl="0">
                        <a:lnSpc>
                          <a:spcPct val="150000"/>
                        </a:lnSpc>
                        <a:spcBef>
                          <a:spcPts val="0"/>
                        </a:spcBef>
                        <a:spcAft>
                          <a:spcPts val="0"/>
                        </a:spcAft>
                        <a:buClr>
                          <a:srgbClr val="000000"/>
                        </a:buClr>
                        <a:buSzPts val="1600"/>
                        <a:buFont typeface="Arial"/>
                        <a:buNone/>
                      </a:pPr>
                      <a:r>
                        <a:rPr lang="el-GR" sz="1600" b="1" u="none" strike="noStrike" cap="none">
                          <a:solidFill>
                            <a:srgbClr val="FF0000"/>
                          </a:solidFill>
                        </a:rPr>
                        <a:t>&lt;Καταχώριση σε λίστα&gt;</a:t>
                      </a:r>
                      <a:endParaRPr sz="1600" b="1" u="none" strike="noStrike" cap="none">
                        <a:solidFill>
                          <a:srgbClr val="FF0000"/>
                        </a:solidFill>
                      </a:endParaRPr>
                    </a:p>
                    <a:p>
                      <a:pPr marL="0" marR="71755" lvl="0" indent="0" algn="just" rtl="0">
                        <a:lnSpc>
                          <a:spcPct val="150000"/>
                        </a:lnSpc>
                        <a:spcBef>
                          <a:spcPts val="600"/>
                        </a:spcBef>
                        <a:spcAft>
                          <a:spcPts val="0"/>
                        </a:spcAft>
                        <a:buClr>
                          <a:srgbClr val="000000"/>
                        </a:buClr>
                        <a:buSzPts val="1600"/>
                        <a:buFont typeface="Arial"/>
                        <a:buNone/>
                      </a:pPr>
                      <a:r>
                        <a:rPr lang="el-GR" sz="1600" u="none" strike="noStrike" cap="none"/>
                        <a:t>Ο Κύριος Συγγραφέας καταχωρίζει σε κάθε μέλος της Συγγραφικής Ομάδας [ΤΜΗΜΑ Α: ΣΥΓΓΡΑΦΙΚΗ ΟΜΑΔΑ, επιλογές 1 και 2] το ποσό αμοιβής του</a:t>
                      </a:r>
                      <a:endParaRPr sz="1600" b="1" u="none" strike="noStrike" cap="none">
                        <a:latin typeface="Verdana"/>
                        <a:ea typeface="Verdana"/>
                        <a:cs typeface="Verdana"/>
                        <a:sym typeface="Verdana"/>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 </a:t>
                      </a:r>
                      <a:endParaRPr sz="1600" b="1" u="none" strike="noStrike" cap="none">
                        <a:latin typeface="Verdana"/>
                        <a:ea typeface="Verdana"/>
                        <a:cs typeface="Verdana"/>
                        <a:sym typeface="Verdana"/>
                      </a:endParaRPr>
                    </a:p>
                  </a:txBody>
                  <a:tcPr marL="0" marR="0" marT="0" marB="0" anchor="ctr"/>
                </a:tc>
              </a:tr>
              <a:tr h="1335200">
                <a:tc gridSpan="2">
                  <a:txBody>
                    <a:bodyPr/>
                    <a:lstStyle/>
                    <a:p>
                      <a:pPr marL="0" marR="71755" lvl="0" indent="0" algn="r" rtl="0">
                        <a:lnSpc>
                          <a:spcPct val="100000"/>
                        </a:lnSpc>
                        <a:spcBef>
                          <a:spcPts val="0"/>
                        </a:spcBef>
                        <a:spcAft>
                          <a:spcPts val="0"/>
                        </a:spcAft>
                        <a:buClr>
                          <a:srgbClr val="000000"/>
                        </a:buClr>
                        <a:buSzPts val="1600"/>
                        <a:buFont typeface="Arial"/>
                        <a:buNone/>
                      </a:pPr>
                      <a:r>
                        <a:rPr lang="el-GR" sz="1600" u="none" strike="noStrike" cap="none"/>
                        <a:t>ΣΥΝΟΛΟ ΔΑΠΑΝΩΝ</a:t>
                      </a:r>
                      <a:endParaRPr sz="1600" b="1" u="none" strike="noStrike" cap="none">
                        <a:latin typeface="Verdana"/>
                        <a:ea typeface="Verdana"/>
                        <a:cs typeface="Verdana"/>
                        <a:sym typeface="Verdana"/>
                      </a:endParaRPr>
                    </a:p>
                  </a:txBody>
                  <a:tcPr marL="0" marR="0" marT="0" marB="0" anchor="ctr"/>
                </a:tc>
                <a:tc hMerge="1">
                  <a:txBody>
                    <a:bodyPr/>
                    <a:lstStyle/>
                    <a:p>
                      <a:endParaRPr lang="el-GR"/>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l-GR" sz="1600" u="none" strike="noStrike" cap="none"/>
                        <a:t>Δεν μπορεί να ξεπερνά το όριο που έχει τεθεί ανά Πρόσκληση και κατηγορία συγγράμματος</a:t>
                      </a:r>
                      <a:endParaRPr sz="1600" u="none" strike="noStrike" cap="none"/>
                    </a:p>
                    <a:p>
                      <a:pPr marL="0" marR="0" lvl="0" indent="0" algn="just" rtl="0">
                        <a:lnSpc>
                          <a:spcPct val="100000"/>
                        </a:lnSpc>
                        <a:spcBef>
                          <a:spcPts val="600"/>
                        </a:spcBef>
                        <a:spcAft>
                          <a:spcPts val="0"/>
                        </a:spcAft>
                        <a:buClr>
                          <a:srgbClr val="000000"/>
                        </a:buClr>
                        <a:buSzPts val="1600"/>
                        <a:buFont typeface="Arial"/>
                        <a:buNone/>
                      </a:pPr>
                      <a:r>
                        <a:rPr lang="el-GR" sz="1600" u="none" strike="noStrike" cap="none"/>
                        <a:t> </a:t>
                      </a:r>
                      <a:endParaRPr sz="1600" b="1" u="none" strike="noStrike" cap="none">
                        <a:latin typeface="Verdana"/>
                        <a:ea typeface="Verdana"/>
                        <a:cs typeface="Verdana"/>
                        <a:sym typeface="Verdana"/>
                      </a:endParaRPr>
                    </a:p>
                  </a:txBody>
                  <a:tcPr marL="0" marR="0"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56"/>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Τμήμα Ε: Χρηματοδότηση – Όροι </a:t>
            </a:r>
            <a:endParaRPr/>
          </a:p>
        </p:txBody>
      </p:sp>
      <p:sp>
        <p:nvSpPr>
          <p:cNvPr id="724" name="Google Shape;724;p56"/>
          <p:cNvSpPr/>
          <p:nvPr/>
        </p:nvSpPr>
        <p:spPr>
          <a:xfrm>
            <a:off x="3365500" y="19018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l-GR" sz="1800" b="0" i="0" u="none" strike="noStrike" cap="none">
                <a:solidFill>
                  <a:schemeClr val="dk1"/>
                </a:solidFill>
                <a:latin typeface="Arial"/>
                <a:ea typeface="Arial"/>
                <a:cs typeface="Arial"/>
                <a:sym typeface="Arial"/>
              </a:rPr>
              <a:t/>
            </a:r>
            <a:br>
              <a:rPr lang="el-G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725" name="Google Shape;725;p56"/>
          <p:cNvGraphicFramePr/>
          <p:nvPr/>
        </p:nvGraphicFramePr>
        <p:xfrm>
          <a:off x="609601" y="1407561"/>
          <a:ext cx="10974600" cy="3976100"/>
        </p:xfrm>
        <a:graphic>
          <a:graphicData uri="http://schemas.openxmlformats.org/drawingml/2006/table">
            <a:tbl>
              <a:tblPr>
                <a:noFill/>
                <a:tableStyleId>{7D04D4D6-052A-43DB-8696-8A0608D752E4}</a:tableStyleId>
              </a:tblPr>
              <a:tblGrid>
                <a:gridCol w="3636175"/>
                <a:gridCol w="7338425"/>
              </a:tblGrid>
              <a:tr h="3303225">
                <a:tc>
                  <a:txBody>
                    <a:bodyPr/>
                    <a:lstStyle/>
                    <a:p>
                      <a:pPr marL="0" marR="0" lvl="0" indent="0" algn="l" rtl="0">
                        <a:lnSpc>
                          <a:spcPct val="100000"/>
                        </a:lnSpc>
                        <a:spcBef>
                          <a:spcPts val="0"/>
                        </a:spcBef>
                        <a:spcAft>
                          <a:spcPts val="0"/>
                        </a:spcAft>
                        <a:buClr>
                          <a:srgbClr val="000000"/>
                        </a:buClr>
                        <a:buSzPts val="1800"/>
                        <a:buFont typeface="Arial"/>
                        <a:buNone/>
                      </a:pPr>
                      <a:r>
                        <a:rPr lang="el-GR" sz="1800" b="1" u="none" strike="noStrike" cap="none"/>
                        <a:t>3. ΑΔΕΙΑ Creative Commons (CC)</a:t>
                      </a:r>
                      <a:br>
                        <a:rPr lang="el-GR" sz="1800" b="1" u="none" strike="noStrike" cap="none"/>
                      </a:br>
                      <a:r>
                        <a:rPr lang="el-GR" sz="1800" b="1" u="none" strike="noStrike" cap="none"/>
                        <a:t> ΠΡΟΣ ΤΟ ΚΟΙΝΟ</a:t>
                      </a:r>
                      <a:endParaRPr sz="1800" b="1" u="none" strike="noStrike" cap="none">
                        <a:latin typeface="Verdana"/>
                        <a:ea typeface="Verdana"/>
                        <a:cs typeface="Verdana"/>
                        <a:sym typeface="Verdana"/>
                      </a:endParaRPr>
                    </a:p>
                  </a:txBody>
                  <a:tcPr marL="0" marR="0" marT="0" marB="0" anchor="ctr"/>
                </a:tc>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u="none" strike="noStrike" cap="none">
                          <a:solidFill>
                            <a:srgbClr val="FF0000"/>
                          </a:solidFill>
                        </a:rPr>
                        <a:t>&lt;Επιλογή από λίστα&gt;</a:t>
                      </a:r>
                      <a:endParaRPr sz="1800" b="1" u="none" strike="noStrike" cap="none">
                        <a:solidFill>
                          <a:srgbClr val="FF0000"/>
                        </a:solidFill>
                      </a:endParaRPr>
                    </a:p>
                    <a:p>
                      <a:pPr marL="0" marR="0" lvl="0" indent="0" algn="just" rtl="0">
                        <a:lnSpc>
                          <a:spcPct val="100000"/>
                        </a:lnSpc>
                        <a:spcBef>
                          <a:spcPts val="600"/>
                        </a:spcBef>
                        <a:spcAft>
                          <a:spcPts val="0"/>
                        </a:spcAft>
                        <a:buClr>
                          <a:srgbClr val="000000"/>
                        </a:buClr>
                        <a:buSzPts val="1800"/>
                        <a:buFont typeface="Arial"/>
                        <a:buNone/>
                      </a:pPr>
                      <a:r>
                        <a:rPr lang="el-GR" sz="1800" u="none" strike="noStrike" cap="none"/>
                        <a:t>Ο Κύριος Συγγραφέας καταχωρίζει την επιλογή του σχετικά με την επιθυμητή Άδεια Χρήσης [2 επιλογές]</a:t>
                      </a:r>
                      <a:endParaRPr sz="1800" u="none" strike="noStrike" cap="none"/>
                    </a:p>
                    <a:p>
                      <a:pPr marL="342900" marR="0" lvl="0" indent="-342900" algn="just" rtl="0">
                        <a:lnSpc>
                          <a:spcPct val="100000"/>
                        </a:lnSpc>
                        <a:spcBef>
                          <a:spcPts val="600"/>
                        </a:spcBef>
                        <a:spcAft>
                          <a:spcPts val="0"/>
                        </a:spcAft>
                        <a:buClr>
                          <a:schemeClr val="dk1"/>
                        </a:buClr>
                        <a:buSzPts val="1800"/>
                        <a:buFont typeface="Times New Roman"/>
                        <a:buChar char="-"/>
                      </a:pPr>
                      <a:r>
                        <a:rPr lang="el-GR" sz="1800" u="none" strike="noStrike" cap="none"/>
                        <a:t>«Αναφορά Δημιουργού - Μη Εμπορική Χρήση - Παρόμοια Διανομή» (CC-BY-NC-SA)</a:t>
                      </a:r>
                      <a:endParaRPr sz="1800" u="none" strike="noStrike" cap="none"/>
                    </a:p>
                    <a:p>
                      <a:pPr marL="342900" marR="0" lvl="0" indent="-342900" algn="just" rtl="0">
                        <a:lnSpc>
                          <a:spcPct val="100000"/>
                        </a:lnSpc>
                        <a:spcBef>
                          <a:spcPts val="0"/>
                        </a:spcBef>
                        <a:spcAft>
                          <a:spcPts val="0"/>
                        </a:spcAft>
                        <a:buClr>
                          <a:schemeClr val="dk1"/>
                        </a:buClr>
                        <a:buSzPts val="1800"/>
                        <a:buFont typeface="Times New Roman"/>
                        <a:buChar char="-"/>
                      </a:pPr>
                      <a:r>
                        <a:rPr lang="el-GR" sz="1800" u="none" strike="noStrike" cap="none"/>
                        <a:t>«Αναφορά Δημιουργού - Μη Εμπορική Χρήση - Όχι Παράγωγα» </a:t>
                      </a:r>
                      <a:br>
                        <a:rPr lang="el-GR" sz="1800" u="none" strike="noStrike" cap="none"/>
                      </a:br>
                      <a:r>
                        <a:rPr lang="el-GR" sz="1800" u="none" strike="noStrike" cap="none"/>
                        <a:t>(CC BY-NC-ND)</a:t>
                      </a:r>
                      <a:endParaRPr sz="1800" u="none" strike="noStrike" cap="none">
                        <a:latin typeface="Verdana"/>
                        <a:ea typeface="Verdana"/>
                        <a:cs typeface="Verdana"/>
                        <a:sym typeface="Verdana"/>
                      </a:endParaRPr>
                    </a:p>
                  </a:txBody>
                  <a:tcPr marL="0" marR="0" marT="0" marB="0" anchor="ctr"/>
                </a:tc>
              </a:tr>
              <a:tr h="672875">
                <a:tc>
                  <a:txBody>
                    <a:bodyPr/>
                    <a:lstStyle/>
                    <a:p>
                      <a:pPr marL="0" marR="0" lvl="0" indent="0" algn="l" rtl="0">
                        <a:lnSpc>
                          <a:spcPct val="100000"/>
                        </a:lnSpc>
                        <a:spcBef>
                          <a:spcPts val="0"/>
                        </a:spcBef>
                        <a:spcAft>
                          <a:spcPts val="0"/>
                        </a:spcAft>
                        <a:buClr>
                          <a:srgbClr val="000000"/>
                        </a:buClr>
                        <a:buSzPts val="1800"/>
                        <a:buFont typeface="Arial"/>
                        <a:buNone/>
                      </a:pPr>
                      <a:r>
                        <a:rPr lang="el-GR" sz="1800" b="1" u="none" strike="noStrike" cap="none"/>
                        <a:t>4. ΑΔΕΙΑ ΕΚΜΕΤΑΛΛΕΥΣΗΣ ΠΡΟΣ ΤΟΝ ΣΕΑΒ</a:t>
                      </a:r>
                      <a:endParaRPr sz="1800" b="1" u="none" strike="noStrike" cap="none">
                        <a:latin typeface="Verdana"/>
                        <a:ea typeface="Verdana"/>
                        <a:cs typeface="Verdana"/>
                        <a:sym typeface="Verdana"/>
                      </a:endParaRPr>
                    </a:p>
                  </a:txBody>
                  <a:tcPr marL="0" marR="0" marT="0" marB="0" anchor="ctr"/>
                </a:tc>
                <a:tc>
                  <a:txBody>
                    <a:bodyPr/>
                    <a:lstStyle/>
                    <a:p>
                      <a:pPr marL="0" marR="0" lvl="0" indent="0" algn="just" rtl="0">
                        <a:lnSpc>
                          <a:spcPct val="100000"/>
                        </a:lnSpc>
                        <a:spcBef>
                          <a:spcPts val="0"/>
                        </a:spcBef>
                        <a:spcAft>
                          <a:spcPts val="0"/>
                        </a:spcAft>
                        <a:buClr>
                          <a:srgbClr val="000000"/>
                        </a:buClr>
                        <a:buSzPts val="1800"/>
                        <a:buFont typeface="Arial"/>
                        <a:buNone/>
                      </a:pPr>
                      <a:r>
                        <a:rPr lang="el-GR" sz="1800" u="none" strike="noStrike" cap="none"/>
                        <a:t>Ο χρήστης πρέπει να «κατεβάσει» (download), να διαβάσει και να αποδεχθεί την Άδεια Εκμετάλλευσης.</a:t>
                      </a:r>
                      <a:endParaRPr sz="1800" u="none" strike="noStrike" cap="none">
                        <a:latin typeface="Verdana"/>
                        <a:ea typeface="Verdana"/>
                        <a:cs typeface="Verdana"/>
                        <a:sym typeface="Verdana"/>
                      </a:endParaRPr>
                    </a:p>
                  </a:txBody>
                  <a:tcPr marL="0" marR="0" marT="0" marB="0" anchor="ctr"/>
                </a:tc>
              </a:tr>
            </a:tbl>
          </a:graphicData>
        </a:graphic>
      </p:graphicFrame>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57"/>
          <p:cNvSpPr txBox="1">
            <a:spLocks noGrp="1"/>
          </p:cNvSpPr>
          <p:nvPr>
            <p:ph type="title"/>
          </p:nvPr>
        </p:nvSpPr>
        <p:spPr>
          <a:xfrm>
            <a:off x="914399" y="272003"/>
            <a:ext cx="10372333" cy="10612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Υποβολή Πρότασης</a:t>
            </a:r>
            <a:br>
              <a:rPr lang="el-GR"/>
            </a:br>
            <a:endParaRPr sz="2000"/>
          </a:p>
        </p:txBody>
      </p:sp>
      <p:sp>
        <p:nvSpPr>
          <p:cNvPr id="732" name="Google Shape;732;p57"/>
          <p:cNvSpPr txBox="1"/>
          <p:nvPr/>
        </p:nvSpPr>
        <p:spPr>
          <a:xfrm>
            <a:off x="1375718" y="1624243"/>
            <a:ext cx="10372333" cy="2577054"/>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l-GR" sz="2400" b="1" i="0" u="none" strike="noStrike" cap="none">
                <a:solidFill>
                  <a:schemeClr val="dk1"/>
                </a:solidFill>
                <a:latin typeface="Arial"/>
                <a:ea typeface="Arial"/>
                <a:cs typeface="Arial"/>
                <a:sym typeface="Arial"/>
              </a:rPr>
              <a:t>Ηλεκτρονικά, μέσω της Πλατφόρμας του Έργου</a:t>
            </a:r>
            <a:endParaRPr sz="1400" b="0" i="0" u="none" strike="noStrike" cap="none">
              <a:solidFill>
                <a:srgbClr val="000000"/>
              </a:solidFill>
              <a:latin typeface="Arial"/>
              <a:ea typeface="Arial"/>
              <a:cs typeface="Arial"/>
              <a:sym typeface="Arial"/>
            </a:endParaRPr>
          </a:p>
          <a:p>
            <a:pPr marL="901700" marR="0" lvl="0" indent="0" algn="l" rtl="0">
              <a:lnSpc>
                <a:spcPct val="150000"/>
              </a:lnSpc>
              <a:spcBef>
                <a:spcPts val="0"/>
              </a:spcBef>
              <a:spcAft>
                <a:spcPts val="0"/>
              </a:spcAft>
              <a:buClr>
                <a:srgbClr val="A43E27"/>
              </a:buClr>
              <a:buSzPts val="2400"/>
              <a:buFont typeface="Arial"/>
              <a:buNone/>
            </a:pPr>
            <a:r>
              <a:rPr lang="el-GR" sz="2400" b="1" i="0" u="sng" strike="noStrike" cap="none">
                <a:solidFill>
                  <a:schemeClr val="hlink"/>
                </a:solidFill>
                <a:latin typeface="Arial"/>
                <a:ea typeface="Arial"/>
                <a:cs typeface="Arial"/>
                <a:sym typeface="Arial"/>
                <a:hlinkClick r:id="rId3"/>
              </a:rPr>
              <a:t>https://accounts.kallipos.gr/</a:t>
            </a:r>
            <a:endParaRPr sz="2400" b="1" i="0" u="none" strike="noStrike" cap="none">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el-GR" sz="2400" b="1" i="0" u="none" strike="noStrike" cap="none">
                <a:solidFill>
                  <a:schemeClr val="dk1"/>
                </a:solidFill>
                <a:latin typeface="Arial"/>
                <a:ea typeface="Arial"/>
                <a:cs typeface="Arial"/>
                <a:sym typeface="Arial"/>
              </a:rPr>
              <a:t>Μικρή καθυστέρηση, για τεχνικούς λόγους…</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FF0000"/>
              </a:buClr>
              <a:buSzPts val="2400"/>
              <a:buFont typeface="Arial"/>
              <a:buChar char="•"/>
            </a:pPr>
            <a:r>
              <a:rPr lang="el-GR" sz="2400" b="1" i="0" u="none" strike="noStrike" cap="none">
                <a:solidFill>
                  <a:srgbClr val="FF0000"/>
                </a:solidFill>
                <a:latin typeface="Arial"/>
                <a:ea typeface="Arial"/>
                <a:cs typeface="Arial"/>
                <a:sym typeface="Arial"/>
              </a:rPr>
              <a:t>Έναρξη υποβολών: 5/10/2020</a:t>
            </a:r>
            <a:r>
              <a:rPr lang="el-GR" sz="3200" b="1" i="0" u="none" strike="noStrike" cap="none">
                <a:solidFill>
                  <a:schemeClr val="dk1"/>
                </a:solidFill>
                <a:latin typeface="Arial"/>
                <a:ea typeface="Arial"/>
                <a:cs typeface="Arial"/>
                <a:sym typeface="Arial"/>
              </a:rPr>
              <a:t/>
            </a:r>
            <a:br>
              <a:rPr lang="el-GR" sz="3200" b="1" i="0" u="none" strike="noStrike" cap="none">
                <a:solidFill>
                  <a:schemeClr val="dk1"/>
                </a:solidFill>
                <a:latin typeface="Arial"/>
                <a:ea typeface="Arial"/>
                <a:cs typeface="Arial"/>
                <a:sym typeface="Arial"/>
              </a:rPr>
            </a:br>
            <a:endParaRPr sz="20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58"/>
          <p:cNvSpPr txBox="1">
            <a:spLocks noGrp="1"/>
          </p:cNvSpPr>
          <p:nvPr>
            <p:ph type="title"/>
          </p:nvPr>
        </p:nvSpPr>
        <p:spPr>
          <a:xfrm>
            <a:off x="633417" y="1162925"/>
            <a:ext cx="10974592" cy="25317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00"/>
              <a:buNone/>
            </a:pPr>
            <a:r>
              <a:rPr lang="el-GR" sz="3600">
                <a:solidFill>
                  <a:srgbClr val="FF0000"/>
                </a:solidFill>
              </a:rPr>
              <a:t>Συχνές Ερωτήσεις – Απαντήσεις </a:t>
            </a:r>
            <a:r>
              <a:rPr lang="el-GR" sz="3600"/>
              <a:t>!</a:t>
            </a:r>
            <a:br>
              <a:rPr lang="el-GR" sz="3600"/>
            </a:br>
            <a:r>
              <a:rPr lang="el-GR"/>
              <a:t/>
            </a:r>
            <a:br>
              <a:rPr lang="el-GR"/>
            </a:br>
            <a:r>
              <a:rPr lang="el-GR"/>
              <a:t/>
            </a:r>
            <a:br>
              <a:rPr lang="el-GR"/>
            </a:br>
            <a:r>
              <a:rPr lang="el-GR" u="sng">
                <a:solidFill>
                  <a:schemeClr val="hlink"/>
                </a:solidFill>
              </a:rPr>
              <a:t> https://accounts.kallipos.gr/user/help</a:t>
            </a:r>
            <a:endParaRPr sz="20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6"/>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1800"/>
              <a:buNone/>
            </a:pPr>
            <a:r>
              <a:rPr lang="el-GR"/>
              <a:t>Η Δράση ΚΑΛΛΙΠΟΣ – </a:t>
            </a:r>
            <a:r>
              <a:rPr lang="el-GR">
                <a:solidFill>
                  <a:srgbClr val="0000FF"/>
                </a:solidFill>
              </a:rPr>
              <a:t>στατιστικά χρήσης 2019-2020</a:t>
            </a:r>
            <a:endParaRPr sz="2400">
              <a:solidFill>
                <a:srgbClr val="0000FF"/>
              </a:solidFill>
            </a:endParaRPr>
          </a:p>
        </p:txBody>
      </p:sp>
      <p:pic>
        <p:nvPicPr>
          <p:cNvPr id="425" name="Google Shape;425;p16"/>
          <p:cNvPicPr preferRelativeResize="0"/>
          <p:nvPr/>
        </p:nvPicPr>
        <p:blipFill rotWithShape="1">
          <a:blip r:embed="rId3">
            <a:alphaModFix/>
          </a:blip>
          <a:srcRect/>
          <a:stretch/>
        </p:blipFill>
        <p:spPr>
          <a:xfrm>
            <a:off x="1633945" y="1223238"/>
            <a:ext cx="8317775" cy="4888002"/>
          </a:xfrm>
          <a:prstGeom prst="rect">
            <a:avLst/>
          </a:prstGeom>
          <a:noFill/>
          <a:ln>
            <a:noFill/>
          </a:ln>
        </p:spPr>
      </p:pic>
      <p:grpSp>
        <p:nvGrpSpPr>
          <p:cNvPr id="426" name="Google Shape;426;p16"/>
          <p:cNvGrpSpPr/>
          <p:nvPr/>
        </p:nvGrpSpPr>
        <p:grpSpPr>
          <a:xfrm>
            <a:off x="5135880" y="1539239"/>
            <a:ext cx="3803513" cy="4572001"/>
            <a:chOff x="5135880" y="1539239"/>
            <a:chExt cx="3803513" cy="4572001"/>
          </a:xfrm>
        </p:grpSpPr>
        <p:sp>
          <p:nvSpPr>
            <p:cNvPr id="427" name="Google Shape;427;p16"/>
            <p:cNvSpPr/>
            <p:nvPr/>
          </p:nvSpPr>
          <p:spPr>
            <a:xfrm>
              <a:off x="5135880" y="1661160"/>
              <a:ext cx="2148840" cy="4450080"/>
            </a:xfrm>
            <a:prstGeom prst="ellipse">
              <a:avLst/>
            </a:prstGeom>
            <a:noFill/>
            <a:ln w="53975" cap="flat" cmpd="sng">
              <a:solidFill>
                <a:srgbClr val="0000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8" name="Google Shape;428;p16"/>
            <p:cNvSpPr txBox="1"/>
            <p:nvPr/>
          </p:nvSpPr>
          <p:spPr>
            <a:xfrm rot="-1922391">
              <a:off x="6090305" y="2296329"/>
              <a:ext cx="296908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2000" b="0" i="0" u="none" strike="noStrike" cap="none">
                  <a:solidFill>
                    <a:srgbClr val="0000FF"/>
                  </a:solidFill>
                  <a:latin typeface="Arial"/>
                  <a:ea typeface="Arial"/>
                  <a:cs typeface="Arial"/>
                  <a:sym typeface="Arial"/>
                </a:rPr>
                <a:t>Αύξηση λόγω κορονοϊού</a:t>
              </a:r>
              <a:endParaRPr sz="2000" b="0" i="0" u="none" strike="noStrike" cap="none">
                <a:solidFill>
                  <a:srgbClr val="0000FF"/>
                </a:solidFill>
                <a:latin typeface="Arial"/>
                <a:ea typeface="Arial"/>
                <a:cs typeface="Arial"/>
                <a:sym typeface="Arial"/>
              </a:endParaRPr>
            </a:p>
          </p:txBody>
        </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7"/>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1800"/>
              <a:buNone/>
            </a:pPr>
            <a:r>
              <a:rPr lang="el-GR"/>
              <a:t>Η Δράση ΚΑΛΛΙΠΟΣ – </a:t>
            </a:r>
            <a:r>
              <a:rPr lang="el-GR">
                <a:solidFill>
                  <a:srgbClr val="0000FF"/>
                </a:solidFill>
              </a:rPr>
              <a:t>στατιστικά χρήσης 2019-2020</a:t>
            </a:r>
            <a:endParaRPr/>
          </a:p>
        </p:txBody>
      </p:sp>
      <p:grpSp>
        <p:nvGrpSpPr>
          <p:cNvPr id="434" name="Google Shape;434;p17"/>
          <p:cNvGrpSpPr/>
          <p:nvPr/>
        </p:nvGrpSpPr>
        <p:grpSpPr>
          <a:xfrm>
            <a:off x="893354" y="1859280"/>
            <a:ext cx="10329719" cy="3587148"/>
            <a:chOff x="893354" y="1859280"/>
            <a:chExt cx="10329719" cy="3587148"/>
          </a:xfrm>
        </p:grpSpPr>
        <p:grpSp>
          <p:nvGrpSpPr>
            <p:cNvPr id="435" name="Google Shape;435;p17"/>
            <p:cNvGrpSpPr/>
            <p:nvPr/>
          </p:nvGrpSpPr>
          <p:grpSpPr>
            <a:xfrm>
              <a:off x="970721" y="1859280"/>
              <a:ext cx="10252352" cy="3587148"/>
              <a:chOff x="935161" y="2133600"/>
              <a:chExt cx="10252352" cy="3587148"/>
            </a:xfrm>
          </p:grpSpPr>
          <p:pic>
            <p:nvPicPr>
              <p:cNvPr id="436" name="Google Shape;436;p17"/>
              <p:cNvPicPr preferRelativeResize="0"/>
              <p:nvPr/>
            </p:nvPicPr>
            <p:blipFill rotWithShape="1">
              <a:blip r:embed="rId3">
                <a:alphaModFix/>
              </a:blip>
              <a:srcRect/>
              <a:stretch/>
            </p:blipFill>
            <p:spPr>
              <a:xfrm>
                <a:off x="1006281" y="2133600"/>
                <a:ext cx="10181232" cy="3587148"/>
              </a:xfrm>
              <a:prstGeom prst="rect">
                <a:avLst/>
              </a:prstGeom>
              <a:noFill/>
              <a:ln>
                <a:noFill/>
              </a:ln>
            </p:spPr>
          </p:pic>
          <p:sp>
            <p:nvSpPr>
              <p:cNvPr id="437" name="Google Shape;437;p17"/>
              <p:cNvSpPr/>
              <p:nvPr/>
            </p:nvSpPr>
            <p:spPr>
              <a:xfrm>
                <a:off x="1463040" y="5304188"/>
                <a:ext cx="4399280" cy="28448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200" b="0" i="0" u="none" strike="noStrike" cap="none">
                    <a:solidFill>
                      <a:schemeClr val="dk1"/>
                    </a:solidFill>
                    <a:latin typeface="Arial"/>
                    <a:ea typeface="Arial"/>
                    <a:cs typeface="Arial"/>
                    <a:sym typeface="Arial"/>
                  </a:rPr>
                  <a:t>15-24         25-34         35-44        45-54         55-44          65+</a:t>
                </a:r>
                <a:endParaRPr sz="1200" b="0" i="0" u="none" strike="noStrike" cap="none">
                  <a:solidFill>
                    <a:schemeClr val="dk1"/>
                  </a:solidFill>
                  <a:latin typeface="Arial"/>
                  <a:ea typeface="Arial"/>
                  <a:cs typeface="Arial"/>
                  <a:sym typeface="Arial"/>
                </a:endParaRPr>
              </a:p>
            </p:txBody>
          </p:sp>
          <p:sp>
            <p:nvSpPr>
              <p:cNvPr id="438" name="Google Shape;438;p17"/>
              <p:cNvSpPr/>
              <p:nvPr/>
            </p:nvSpPr>
            <p:spPr>
              <a:xfrm>
                <a:off x="935161" y="2133600"/>
                <a:ext cx="2498919" cy="2344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600" b="0" i="0" u="none" strike="noStrike" cap="none">
                    <a:solidFill>
                      <a:schemeClr val="dk1"/>
                    </a:solidFill>
                    <a:latin typeface="Arial"/>
                    <a:ea typeface="Arial"/>
                    <a:cs typeface="Arial"/>
                    <a:sym typeface="Arial"/>
                  </a:rPr>
                  <a:t>Ηλικία</a:t>
                </a:r>
                <a:endParaRPr sz="1600" b="0" i="0" u="none" strike="noStrike" cap="none">
                  <a:solidFill>
                    <a:schemeClr val="dk1"/>
                  </a:solidFill>
                  <a:latin typeface="Arial"/>
                  <a:ea typeface="Arial"/>
                  <a:cs typeface="Arial"/>
                  <a:sym typeface="Arial"/>
                </a:endParaRPr>
              </a:p>
            </p:txBody>
          </p:sp>
          <p:sp>
            <p:nvSpPr>
              <p:cNvPr id="439" name="Google Shape;439;p17"/>
              <p:cNvSpPr/>
              <p:nvPr/>
            </p:nvSpPr>
            <p:spPr>
              <a:xfrm>
                <a:off x="6096897" y="2133600"/>
                <a:ext cx="1609463" cy="2344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600" b="0" i="0" u="none" strike="noStrike" cap="none">
                    <a:solidFill>
                      <a:schemeClr val="dk1"/>
                    </a:solidFill>
                    <a:latin typeface="Arial"/>
                    <a:ea typeface="Arial"/>
                    <a:cs typeface="Arial"/>
                    <a:sym typeface="Arial"/>
                  </a:rPr>
                  <a:t>Φύλο</a:t>
                </a:r>
                <a:endParaRPr sz="1600" b="0" i="0" u="none" strike="noStrike" cap="none">
                  <a:solidFill>
                    <a:schemeClr val="dk1"/>
                  </a:solidFill>
                  <a:latin typeface="Arial"/>
                  <a:ea typeface="Arial"/>
                  <a:cs typeface="Arial"/>
                  <a:sym typeface="Arial"/>
                </a:endParaRPr>
              </a:p>
            </p:txBody>
          </p:sp>
        </p:grpSp>
        <p:sp>
          <p:nvSpPr>
            <p:cNvPr id="440" name="Google Shape;440;p17"/>
            <p:cNvSpPr/>
            <p:nvPr/>
          </p:nvSpPr>
          <p:spPr>
            <a:xfrm>
              <a:off x="893355" y="3896951"/>
              <a:ext cx="605245" cy="26241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400" b="0" i="0" u="none" strike="noStrike" cap="none">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
          <p:nvSpPr>
            <p:cNvPr id="441" name="Google Shape;441;p17"/>
            <p:cNvSpPr/>
            <p:nvPr/>
          </p:nvSpPr>
          <p:spPr>
            <a:xfrm>
              <a:off x="893354" y="3034266"/>
              <a:ext cx="605245" cy="26241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400" b="0" i="0" u="none" strike="noStrike" cap="none">
                  <a:solidFill>
                    <a:schemeClr val="dk1"/>
                  </a:solidFill>
                  <a:latin typeface="Arial"/>
                  <a:ea typeface="Arial"/>
                  <a:cs typeface="Arial"/>
                  <a:sym typeface="Arial"/>
                </a:rPr>
                <a:t>20%</a:t>
              </a:r>
              <a:endParaRPr sz="1400" b="0" i="0" u="none" strike="noStrike" cap="none">
                <a:solidFill>
                  <a:schemeClr val="dk1"/>
                </a:solidFill>
                <a:latin typeface="Arial"/>
                <a:ea typeface="Arial"/>
                <a:cs typeface="Arial"/>
                <a:sym typeface="Arial"/>
              </a:endParaRPr>
            </a:p>
          </p:txBody>
        </p:sp>
        <p:sp>
          <p:nvSpPr>
            <p:cNvPr id="442" name="Google Shape;442;p17"/>
            <p:cNvSpPr/>
            <p:nvPr/>
          </p:nvSpPr>
          <p:spPr>
            <a:xfrm>
              <a:off x="893354" y="2128911"/>
              <a:ext cx="605245" cy="26241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1400" b="0" i="0" u="none" strike="noStrike" cap="none">
                  <a:solidFill>
                    <a:schemeClr val="dk1"/>
                  </a:solidFill>
                  <a:latin typeface="Arial"/>
                  <a:ea typeface="Arial"/>
                  <a:cs typeface="Arial"/>
                  <a:sym typeface="Arial"/>
                </a:rPr>
                <a:t>30%</a:t>
              </a:r>
              <a:endParaRPr sz="14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Το νέο Έργο, ΚΑΛΛΙΠΟΣ+</a:t>
            </a:r>
            <a:endParaRPr/>
          </a:p>
        </p:txBody>
      </p:sp>
      <p:sp>
        <p:nvSpPr>
          <p:cNvPr id="449" name="Google Shape;449;p18"/>
          <p:cNvSpPr txBox="1">
            <a:spLocks noGrp="1"/>
          </p:cNvSpPr>
          <p:nvPr>
            <p:ph type="body" idx="1"/>
          </p:nvPr>
        </p:nvSpPr>
        <p:spPr>
          <a:xfrm>
            <a:off x="873753" y="1223238"/>
            <a:ext cx="10710440" cy="48871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800"/>
              </a:spcBef>
              <a:spcAft>
                <a:spcPts val="0"/>
              </a:spcAft>
              <a:buSzPts val="2000"/>
              <a:buChar char="▪"/>
            </a:pPr>
            <a:r>
              <a:rPr lang="el-GR" sz="2400" b="1"/>
              <a:t>Συγγραφή</a:t>
            </a:r>
            <a:r>
              <a:rPr lang="el-GR" sz="2400"/>
              <a:t> έως </a:t>
            </a:r>
            <a:r>
              <a:rPr lang="el-GR" sz="2400">
                <a:solidFill>
                  <a:srgbClr val="FF0000"/>
                </a:solidFill>
              </a:rPr>
              <a:t>οκτακοσίων (800) νέων ακαδημαϊκών συγγραμμάτων </a:t>
            </a:r>
            <a:r>
              <a:rPr lang="el-GR" sz="2400"/>
              <a:t>ανοικτής πρόσβασης – Στο τέλος του έργου το Αποθετήριο ΚΑΛΛΙΠΟΣ θα περιέχει, κατά προσέγγιση, </a:t>
            </a:r>
            <a:r>
              <a:rPr lang="el-GR" sz="2400">
                <a:solidFill>
                  <a:srgbClr val="FF0000"/>
                </a:solidFill>
              </a:rPr>
              <a:t>1.400 ψηφιακά συγγράμματα</a:t>
            </a:r>
            <a:r>
              <a:rPr lang="el-GR" sz="2400"/>
              <a:t>.</a:t>
            </a:r>
            <a:endParaRPr sz="2400"/>
          </a:p>
          <a:p>
            <a:pPr marL="228600" lvl="0" indent="-228600" algn="l" rtl="0">
              <a:lnSpc>
                <a:spcPct val="90000"/>
              </a:lnSpc>
              <a:spcBef>
                <a:spcPts val="1800"/>
              </a:spcBef>
              <a:spcAft>
                <a:spcPts val="0"/>
              </a:spcAft>
              <a:buSzPts val="2000"/>
              <a:buChar char="▪"/>
            </a:pPr>
            <a:r>
              <a:rPr lang="el-GR" sz="2400" b="1"/>
              <a:t>Βασική αρχή, και πάλι, </a:t>
            </a:r>
            <a:r>
              <a:rPr lang="el-GR" sz="2400"/>
              <a:t>είναι η </a:t>
            </a:r>
            <a:r>
              <a:rPr lang="el-GR" sz="2400" b="1">
                <a:solidFill>
                  <a:srgbClr val="FF0000"/>
                </a:solidFill>
              </a:rPr>
              <a:t>Ανοικτότητα</a:t>
            </a:r>
            <a:r>
              <a:rPr lang="el-GR" sz="2400"/>
              <a:t> του περιεχομένου – Άδειες Creative Commons (CC).</a:t>
            </a:r>
            <a:endParaRPr sz="2400"/>
          </a:p>
          <a:p>
            <a:pPr marL="228600" lvl="0" indent="-228600" algn="l" rtl="0">
              <a:lnSpc>
                <a:spcPct val="90000"/>
              </a:lnSpc>
              <a:spcBef>
                <a:spcPts val="1800"/>
              </a:spcBef>
              <a:spcAft>
                <a:spcPts val="0"/>
              </a:spcAft>
              <a:buSzPts val="2000"/>
              <a:buChar char="▪"/>
            </a:pPr>
            <a:r>
              <a:rPr lang="el-GR" sz="2400" b="1"/>
              <a:t>Φορέας Υλοποίησης</a:t>
            </a:r>
            <a:r>
              <a:rPr lang="el-GR" sz="2400"/>
              <a:t> είναι ο </a:t>
            </a:r>
            <a:r>
              <a:rPr lang="el-GR" sz="2400">
                <a:solidFill>
                  <a:srgbClr val="FF0000"/>
                </a:solidFill>
              </a:rPr>
              <a:t>ΕΛΚΕ ΕΜΠ </a:t>
            </a:r>
            <a:r>
              <a:rPr lang="el-GR" sz="2400"/>
              <a:t>και το </a:t>
            </a:r>
            <a:r>
              <a:rPr lang="el-GR" sz="2400">
                <a:solidFill>
                  <a:srgbClr val="FF0000"/>
                </a:solidFill>
              </a:rPr>
              <a:t>Παράρτημα του Συνδέσμου Ελληνικών Ακαδημαϊκών Βιβλιοθηκών (ΣΕΑΒ) </a:t>
            </a:r>
            <a:r>
              <a:rPr lang="el-GR" sz="2400"/>
              <a:t>στο ΕΜΠ (Μονάδα Εκδόσεων).</a:t>
            </a:r>
            <a:endParaRPr sz="2400"/>
          </a:p>
          <a:p>
            <a:pPr marL="228600" lvl="0" indent="-228600" algn="l" rtl="0">
              <a:lnSpc>
                <a:spcPct val="90000"/>
              </a:lnSpc>
              <a:spcBef>
                <a:spcPts val="1800"/>
              </a:spcBef>
              <a:spcAft>
                <a:spcPts val="0"/>
              </a:spcAft>
              <a:buSzPts val="2000"/>
              <a:buChar char="▪"/>
            </a:pPr>
            <a:r>
              <a:rPr lang="el-GR" sz="2400" b="1"/>
              <a:t>Φορέας Λειτουργίας </a:t>
            </a:r>
            <a:r>
              <a:rPr lang="el-GR" sz="2400"/>
              <a:t>(και κάτοχος των δικαιωμάτων του υλικού που θα παραχθεί) </a:t>
            </a:r>
            <a:r>
              <a:rPr lang="el-GR" sz="2400">
                <a:solidFill>
                  <a:srgbClr val="FF0000"/>
                </a:solidFill>
              </a:rPr>
              <a:t>παραμένει ο ΣΕΑΒ</a:t>
            </a:r>
            <a:r>
              <a:rPr lang="el-GR" sz="2400"/>
              <a:t>.</a:t>
            </a:r>
            <a:endParaRPr sz="24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9"/>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l-GR"/>
              <a:t>ΚΑΛΛΙΠΟΣ+ - Οργάνωση</a:t>
            </a:r>
            <a:endParaRPr/>
          </a:p>
        </p:txBody>
      </p:sp>
      <p:pic>
        <p:nvPicPr>
          <p:cNvPr id="456" name="Google Shape;456;p19"/>
          <p:cNvPicPr preferRelativeResize="0"/>
          <p:nvPr/>
        </p:nvPicPr>
        <p:blipFill rotWithShape="1">
          <a:blip r:embed="rId3">
            <a:alphaModFix/>
          </a:blip>
          <a:srcRect/>
          <a:stretch/>
        </p:blipFill>
        <p:spPr>
          <a:xfrm>
            <a:off x="2084069" y="1223238"/>
            <a:ext cx="7309225" cy="4731662"/>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0"/>
          <p:cNvSpPr txBox="1">
            <a:spLocks noGrp="1"/>
          </p:cNvSpPr>
          <p:nvPr>
            <p:ph type="title"/>
          </p:nvPr>
        </p:nvSpPr>
        <p:spPr>
          <a:xfrm>
            <a:off x="609601" y="211948"/>
            <a:ext cx="10974592" cy="10112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43E27"/>
              </a:buClr>
              <a:buSzPts val="3200"/>
              <a:buFont typeface="Arial"/>
              <a:buNone/>
            </a:pPr>
            <a:r>
              <a:rPr lang="el-GR"/>
              <a:t>ΚΑΛΛΙΠΟΣ+ - Θεματικές περιοχές</a:t>
            </a:r>
            <a:endParaRPr/>
          </a:p>
        </p:txBody>
      </p:sp>
      <p:sp>
        <p:nvSpPr>
          <p:cNvPr id="463" name="Google Shape;463;p20"/>
          <p:cNvSpPr txBox="1">
            <a:spLocks noGrp="1"/>
          </p:cNvSpPr>
          <p:nvPr>
            <p:ph type="body" idx="1"/>
          </p:nvPr>
        </p:nvSpPr>
        <p:spPr>
          <a:xfrm>
            <a:off x="609602" y="1223238"/>
            <a:ext cx="11429998" cy="4687057"/>
          </a:xfrm>
          <a:prstGeom prst="rect">
            <a:avLst/>
          </a:prstGeom>
          <a:noFill/>
          <a:ln>
            <a:noFill/>
          </a:ln>
        </p:spPr>
        <p:txBody>
          <a:bodyPr spcFirstLastPara="1" wrap="square" lIns="91425" tIns="45700" rIns="91425" bIns="45700" anchor="t" anchorCtr="0">
            <a:noAutofit/>
          </a:bodyPr>
          <a:lstStyle/>
          <a:p>
            <a:pPr marL="228600" lvl="0" indent="-228600" algn="l" rtl="0">
              <a:lnSpc>
                <a:spcPct val="140000"/>
              </a:lnSpc>
              <a:spcBef>
                <a:spcPts val="0"/>
              </a:spcBef>
              <a:spcAft>
                <a:spcPts val="0"/>
              </a:spcAft>
              <a:buSzPts val="1850"/>
              <a:buChar char="▪"/>
            </a:pPr>
            <a:r>
              <a:rPr lang="el-GR" b="1">
                <a:solidFill>
                  <a:srgbClr val="0000FF"/>
                </a:solidFill>
              </a:rPr>
              <a:t>Θεματική Περιοχή 1 </a:t>
            </a:r>
            <a:r>
              <a:rPr lang="el-GR"/>
              <a:t>- </a:t>
            </a:r>
            <a:r>
              <a:rPr lang="el-GR" b="1"/>
              <a:t>I.</a:t>
            </a:r>
            <a:r>
              <a:rPr lang="el-GR"/>
              <a:t> </a:t>
            </a:r>
            <a:r>
              <a:rPr lang="el-GR" b="1"/>
              <a:t>Μαθηματικά και Πληροφορική </a:t>
            </a:r>
            <a:r>
              <a:rPr lang="el-GR"/>
              <a:t>- (Mathematics and Computer Science)</a:t>
            </a:r>
            <a:endParaRPr sz="2400"/>
          </a:p>
          <a:p>
            <a:pPr marL="228600" lvl="0" indent="-228600" algn="l" rtl="0">
              <a:lnSpc>
                <a:spcPct val="140000"/>
              </a:lnSpc>
              <a:spcBef>
                <a:spcPts val="1200"/>
              </a:spcBef>
              <a:spcAft>
                <a:spcPts val="0"/>
              </a:spcAft>
              <a:buSzPts val="1850"/>
              <a:buChar char="▪"/>
            </a:pPr>
            <a:r>
              <a:rPr lang="el-GR" b="1">
                <a:solidFill>
                  <a:srgbClr val="0000FF"/>
                </a:solidFill>
              </a:rPr>
              <a:t>Θεματική Περιοχή 2 </a:t>
            </a:r>
            <a:r>
              <a:rPr lang="el-GR"/>
              <a:t>- </a:t>
            </a:r>
            <a:r>
              <a:rPr lang="el-GR" b="1"/>
              <a:t>II.</a:t>
            </a:r>
            <a:r>
              <a:rPr lang="el-GR"/>
              <a:t> </a:t>
            </a:r>
            <a:r>
              <a:rPr lang="el-GR" b="1"/>
              <a:t>Φυσικές Επιστήμες και Γεωπονικές Επιστήμες </a:t>
            </a:r>
            <a:r>
              <a:rPr lang="el-GR"/>
              <a:t>(Natural Sciences and Agricultural Sciences)</a:t>
            </a:r>
            <a:endParaRPr sz="2400"/>
          </a:p>
          <a:p>
            <a:pPr marL="228600" lvl="0" indent="-228600" algn="l" rtl="0">
              <a:lnSpc>
                <a:spcPct val="140000"/>
              </a:lnSpc>
              <a:spcBef>
                <a:spcPts val="1200"/>
              </a:spcBef>
              <a:spcAft>
                <a:spcPts val="0"/>
              </a:spcAft>
              <a:buSzPts val="1850"/>
              <a:buChar char="▪"/>
            </a:pPr>
            <a:r>
              <a:rPr lang="el-GR" b="1">
                <a:solidFill>
                  <a:srgbClr val="0000FF"/>
                </a:solidFill>
              </a:rPr>
              <a:t>Θεματική Περιοχή 3 </a:t>
            </a:r>
            <a:r>
              <a:rPr lang="el-GR"/>
              <a:t>- </a:t>
            </a:r>
            <a:r>
              <a:rPr lang="el-GR" b="1"/>
              <a:t>III.</a:t>
            </a:r>
            <a:r>
              <a:rPr lang="el-GR"/>
              <a:t> </a:t>
            </a:r>
            <a:r>
              <a:rPr lang="el-GR" b="1"/>
              <a:t>Επιστήμες Μηχανικών και Τεχνολογία </a:t>
            </a:r>
            <a:r>
              <a:rPr lang="el-GR"/>
              <a:t>- (Engineering and Technology)</a:t>
            </a:r>
            <a:endParaRPr sz="2400"/>
          </a:p>
          <a:p>
            <a:pPr marL="228600" lvl="0" indent="-228600" algn="l" rtl="0">
              <a:lnSpc>
                <a:spcPct val="140000"/>
              </a:lnSpc>
              <a:spcBef>
                <a:spcPts val="1200"/>
              </a:spcBef>
              <a:spcAft>
                <a:spcPts val="0"/>
              </a:spcAft>
              <a:buSzPts val="1850"/>
              <a:buChar char="▪"/>
            </a:pPr>
            <a:r>
              <a:rPr lang="el-GR" b="1">
                <a:solidFill>
                  <a:srgbClr val="0000FF"/>
                </a:solidFill>
              </a:rPr>
              <a:t>Θεματική Περιοχή 4 </a:t>
            </a:r>
            <a:r>
              <a:rPr lang="el-GR"/>
              <a:t>- </a:t>
            </a:r>
            <a:r>
              <a:rPr lang="el-GR" b="1"/>
              <a:t>IV.</a:t>
            </a:r>
            <a:r>
              <a:rPr lang="el-GR"/>
              <a:t> </a:t>
            </a:r>
            <a:r>
              <a:rPr lang="el-GR" b="1"/>
              <a:t>Ιατρική και Επιστήμες Υγείας, Επιστήμες Ζωής, Βιολογικές Επιστήμες </a:t>
            </a:r>
            <a:r>
              <a:rPr lang="el-GR"/>
              <a:t>- (Medicine and Health Sciences, Life Sciences, Biological Sciences)</a:t>
            </a:r>
            <a:endParaRPr sz="2400"/>
          </a:p>
          <a:p>
            <a:pPr marL="228600" lvl="0" indent="-228600" algn="l" rtl="0">
              <a:lnSpc>
                <a:spcPct val="140000"/>
              </a:lnSpc>
              <a:spcBef>
                <a:spcPts val="1200"/>
              </a:spcBef>
              <a:spcAft>
                <a:spcPts val="0"/>
              </a:spcAft>
              <a:buSzPts val="1850"/>
              <a:buChar char="▪"/>
            </a:pPr>
            <a:r>
              <a:rPr lang="el-GR" b="1">
                <a:solidFill>
                  <a:srgbClr val="0000FF"/>
                </a:solidFill>
              </a:rPr>
              <a:t>Θεματική Περιοχή 5 </a:t>
            </a:r>
            <a:r>
              <a:rPr lang="el-GR"/>
              <a:t>- </a:t>
            </a:r>
            <a:r>
              <a:rPr lang="el-GR" b="1"/>
              <a:t>V. Δίκαιο και Κοινωνικές Επιστήμες </a:t>
            </a:r>
            <a:r>
              <a:rPr lang="el-GR"/>
              <a:t>- (Law and Social Sciences)</a:t>
            </a:r>
            <a:endParaRPr sz="2400"/>
          </a:p>
          <a:p>
            <a:pPr marL="228600" lvl="0" indent="-228600" algn="l" rtl="0">
              <a:lnSpc>
                <a:spcPct val="140000"/>
              </a:lnSpc>
              <a:spcBef>
                <a:spcPts val="1200"/>
              </a:spcBef>
              <a:spcAft>
                <a:spcPts val="0"/>
              </a:spcAft>
              <a:buSzPts val="1850"/>
              <a:buChar char="▪"/>
            </a:pPr>
            <a:r>
              <a:rPr lang="el-GR" b="1">
                <a:solidFill>
                  <a:srgbClr val="0000FF"/>
                </a:solidFill>
              </a:rPr>
              <a:t>Θεματική Περιοχή 6 </a:t>
            </a:r>
            <a:r>
              <a:rPr lang="el-GR"/>
              <a:t>- </a:t>
            </a:r>
            <a:r>
              <a:rPr lang="el-GR" b="1"/>
              <a:t>VI.</a:t>
            </a:r>
            <a:r>
              <a:rPr lang="el-GR"/>
              <a:t> </a:t>
            </a:r>
            <a:r>
              <a:rPr lang="el-GR" b="1"/>
              <a:t>Ανθρωπιστικές Επιστήμες και Τέχνες</a:t>
            </a:r>
            <a:r>
              <a:rPr lang="el-GR"/>
              <a:t> - (Humanities and Arts)</a:t>
            </a:r>
            <a:endParaRPr sz="2400"/>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700">
        <p:fade/>
      </p:transition>
    </mc:Choice>
    <mc:Fallback>
      <p:transition spd="slow">
        <p:fade/>
      </p:transition>
    </mc:Fallback>
  </mc:AlternateContent>
</p:sld>
</file>

<file path=ppt/theme/theme1.xml><?xml version="1.0" encoding="utf-8"?>
<a:theme xmlns:a="http://schemas.openxmlformats.org/drawingml/2006/main" name="Πλέγμα ρόμβου 16x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3287</Words>
  <PresentationFormat>Προσαρμογή</PresentationFormat>
  <Paragraphs>508</Paragraphs>
  <Slides>47</Slides>
  <Notes>47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47</vt:i4>
      </vt:variant>
    </vt:vector>
  </HeadingPairs>
  <TitlesOfParts>
    <vt:vector size="53" baseType="lpstr">
      <vt:lpstr>Arial</vt:lpstr>
      <vt:lpstr>Corsiva</vt:lpstr>
      <vt:lpstr>Noto Sans Symbols</vt:lpstr>
      <vt:lpstr>Times New Roman</vt:lpstr>
      <vt:lpstr>Verdana</vt:lpstr>
      <vt:lpstr>Πλέγμα ρόμβου 16x9</vt:lpstr>
      <vt:lpstr>  ΑΝΟΙΚΤΑ ΑΚΑΔΗΜΑΪΚΑ ΗΛΕΚΤΡΟΝΙΚΑ ΣΥΓΓΡΑΜΜΑΤΑ  («ΚΑΛΛΙΠΟΣ+»)   Ενημερωτική παρουσίαση  Οκτώβριος 2020</vt:lpstr>
      <vt:lpstr>Η Δράση ΚΑΛΛΙΠΟΣ – δύο βασικές αρχές</vt:lpstr>
      <vt:lpstr>Η Δράση ΚΑΛΛΙΠΟΣ   (συνέχεια)</vt:lpstr>
      <vt:lpstr>Η Δράση ΚΑΛΛΙΠΟΣ – στατιστικά χρήσης</vt:lpstr>
      <vt:lpstr>Η Δράση ΚΑΛΛΙΠΟΣ – στατιστικά χρήσης 2019-2020</vt:lpstr>
      <vt:lpstr>Η Δράση ΚΑΛΛΙΠΟΣ – στατιστικά χρήσης 2019-2020</vt:lpstr>
      <vt:lpstr>Το νέο Έργο, ΚΑΛΛΙΠΟΣ+</vt:lpstr>
      <vt:lpstr>ΚΑΛΛΙΠΟΣ+ - Οργάνωση</vt:lpstr>
      <vt:lpstr>ΚΑΛΛΙΠΟΣ+ - Θεματικές περιοχές</vt:lpstr>
      <vt:lpstr>Θεματικές περιοχές</vt:lpstr>
      <vt:lpstr>Κατηγορίες συγγραμμάτων που χρηματοδοτούνται</vt:lpstr>
      <vt:lpstr>Νέο Σύγγραμμα-Εγχειρίδιο - Προπτυχιακά &amp; Μεταπτυχιακά</vt:lpstr>
      <vt:lpstr>Μετάφραση</vt:lpstr>
      <vt:lpstr>Μονογραφία</vt:lpstr>
      <vt:lpstr>Εκτενής Βιβλιογραφικός Οδηγός</vt:lpstr>
      <vt:lpstr>Συγγράμματα υψηλής προτεραιότητας</vt:lpstr>
      <vt:lpstr>Προϋπολογισμός –  Κατανομή κατηγοριών δαπανών συγγραμμάτων</vt:lpstr>
      <vt:lpstr>Διαφάνεια 18</vt:lpstr>
      <vt:lpstr>Προσκλήσεις</vt:lpstr>
      <vt:lpstr>Αριθμός συγγραμμάτων ανά Κατηγορία και ανά Πρόσκληση </vt:lpstr>
      <vt:lpstr>Δικαιούχοι - Ρόλοι</vt:lpstr>
      <vt:lpstr>Αριθμός προτάσεων – Χρηματοδοτήσεων – Ανώτατα όρια</vt:lpstr>
      <vt:lpstr>Συγγραφική Ομάδα</vt:lpstr>
      <vt:lpstr>Τεχνικές προδιαγραφές βιβλίων - Παραδοτέα</vt:lpstr>
      <vt:lpstr>Χρονική διάρκεια</vt:lpstr>
      <vt:lpstr>Χρηματοδότηση – Επιλέξιμες δαπάνες</vt:lpstr>
      <vt:lpstr>Αποζημιώσεις</vt:lpstr>
      <vt:lpstr>Αποζημιώσεις  (συνέχεια)</vt:lpstr>
      <vt:lpstr>Αποζημιώσεις  (συνέχεια)</vt:lpstr>
      <vt:lpstr>Αποζημιώσεις  (συνέχεια)</vt:lpstr>
      <vt:lpstr>Αποζημιώσεις</vt:lpstr>
      <vt:lpstr>Πνευματικά δικαιώματα – Ανοικτή Πρόσβαση</vt:lpstr>
      <vt:lpstr>Διαδικασία και κριτήρια Αξιολόγησης</vt:lpstr>
      <vt:lpstr>Μητρώο Έργου</vt:lpstr>
      <vt:lpstr>Μητρώο Έργου</vt:lpstr>
      <vt:lpstr>Εγγραφή στο Μητρώο   https://www.kallipos.gr/   https://accounts.kallipos.gr/</vt:lpstr>
      <vt:lpstr>Υποβολή Πρότασης</vt:lpstr>
      <vt:lpstr>Τμήμα Α – Συγγραφική Ομάδα</vt:lpstr>
      <vt:lpstr>Τμήμα Β: Περιγραφή Βιβλίου</vt:lpstr>
      <vt:lpstr>Τμήμα Β: Περιγραφή Βιβλίου</vt:lpstr>
      <vt:lpstr>Τμήμα Γ: Δομή &amp; Περιεχόμενο &amp; Ωριμότητα</vt:lpstr>
      <vt:lpstr>Τμήμα Γ: Δομή &amp; Περιεχόμενο &amp; Ωριμότητα</vt:lpstr>
      <vt:lpstr>Τμήμα Δ: Μαθήματα</vt:lpstr>
      <vt:lpstr>Τμήμα Ε: Χρηματοδότηση – Όροι </vt:lpstr>
      <vt:lpstr>Τμήμα Ε: Χρηματοδότηση – Όροι </vt:lpstr>
      <vt:lpstr>Υποβολή Πρότασης </vt:lpstr>
      <vt:lpstr>Συχνές Ερωτήσεις – Απαντήσεις !    https://accounts.kallipos.gr/user/help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ΑΝΟΙΚΤΑ ΑΚΑΔΗΜΑΪΚΑ ΗΛΕΚΤΡΟΝΙΚΑ ΣΥΓΓΡΑΜΜΑΤΑ  («ΚΑΛΛΙΠΟΣ+»)   Ενημερωτική παρουσίαση  Οκτώβριος 2020</dc:title>
  <dc:creator>User</dc:creator>
  <cp:lastModifiedBy>User</cp:lastModifiedBy>
  <cp:revision>1</cp:revision>
  <dcterms:modified xsi:type="dcterms:W3CDTF">2020-10-26T11:53:13Z</dcterms:modified>
</cp:coreProperties>
</file>